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10287000" cx="18288000"/>
  <p:notesSz cx="6858000" cy="9144000"/>
  <p:embeddedFontLst>
    <p:embeddedFont>
      <p:font typeface="Teko"/>
      <p:bold r:id="rId20"/>
    </p:embeddedFont>
    <p:embeddedFont>
      <p:font typeface="Lato"/>
      <p:regular r:id="rId21"/>
      <p:bold r:id="rId22"/>
      <p:italic r:id="rId23"/>
      <p:boldItalic r:id="rId24"/>
    </p:embeddedFont>
    <p:embeddedFont>
      <p:font typeface="Montserrat"/>
      <p:regular r:id="rId25"/>
      <p:bold r:id="rId26"/>
      <p:italic r:id="rId27"/>
      <p:boldItalic r:id="rId28"/>
    </p:embeddedFont>
    <p:embeddedFont>
      <p:font typeface="Teko Medium"/>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B7015B-D0D7-46C6-9ACA-F087D80BE46D}">
  <a:tblStyle styleId="{CAB7015B-D0D7-46C6-9ACA-F087D80BE46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Teko-bold.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TekoMedium-regular.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TekoMedium-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43b993756c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Lato"/>
                <a:ea typeface="Lato"/>
                <a:cs typeface="Lato"/>
                <a:sym typeface="Lato"/>
              </a:rPr>
              <a:t>Zayd will say ”Our group 1 have decided that our project proposal is going to be checkers“</a:t>
            </a:r>
            <a:endParaRPr sz="1200">
              <a:latin typeface="Lato"/>
              <a:ea typeface="Lato"/>
              <a:cs typeface="Lato"/>
              <a:sym typeface="Lato"/>
            </a:endParaRPr>
          </a:p>
        </p:txBody>
      </p:sp>
      <p:sp>
        <p:nvSpPr>
          <p:cNvPr id="82" name="Google Shape;82;g243b993756c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Lato"/>
                <a:ea typeface="Lato"/>
                <a:cs typeface="Lato"/>
                <a:sym typeface="Lato"/>
              </a:rPr>
              <a:t>Zayd will start speaking: “Here is our layered development plan, we decided to divide our target goals by the different functions needed. For example, in the </a:t>
            </a:r>
            <a:r>
              <a:rPr lang="en-US" sz="1200">
                <a:latin typeface="Lato"/>
                <a:ea typeface="Lato"/>
                <a:cs typeface="Lato"/>
                <a:sym typeface="Lato"/>
              </a:rPr>
              <a:t>functional</a:t>
            </a:r>
            <a:r>
              <a:rPr lang="en-US" sz="1200">
                <a:latin typeface="Lato"/>
                <a:ea typeface="Lato"/>
                <a:cs typeface="Lato"/>
                <a:sym typeface="Lato"/>
              </a:rPr>
              <a:t> minimum layer, we will be creating the different object classes </a:t>
            </a:r>
            <a:r>
              <a:rPr lang="en-US" sz="1200">
                <a:latin typeface="Lato"/>
                <a:ea typeface="Lato"/>
                <a:cs typeface="Lato"/>
                <a:sym typeface="Lato"/>
              </a:rPr>
              <a:t>for</a:t>
            </a:r>
            <a:r>
              <a:rPr lang="en-US" sz="1200">
                <a:latin typeface="Lato"/>
                <a:ea typeface="Lato"/>
                <a:cs typeface="Lato"/>
                <a:sym typeface="Lato"/>
              </a:rPr>
              <a:t> the board, </a:t>
            </a:r>
            <a:r>
              <a:rPr lang="en-US" sz="1200">
                <a:latin typeface="Lato"/>
                <a:ea typeface="Lato"/>
                <a:cs typeface="Lato"/>
                <a:sym typeface="Lato"/>
              </a:rPr>
              <a:t>checker piece, and player. Then we will create the basic functions necessary such as move() which moves the checker piece, remove() which removes the checker piece, and board() which prints out the checkerboard constantly. Once we have a solid foundation, the higher layers consist of different functions that add up on the previous functions in order to get a working game”</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US" sz="1200">
                <a:latin typeface="Lato"/>
                <a:ea typeface="Lato"/>
                <a:cs typeface="Lato"/>
                <a:sym typeface="Lato"/>
              </a:rPr>
              <a:t>Noor talks about layer 2 and 3 explaining what each function does: “For our low target layer we have 3 functions userInput(), promote(), and jump(). userInput will </a:t>
            </a:r>
            <a:r>
              <a:rPr lang="en-US" sz="1200">
                <a:solidFill>
                  <a:schemeClr val="dk1"/>
                </a:solidFill>
                <a:latin typeface="Lato"/>
                <a:ea typeface="Lato"/>
                <a:cs typeface="Lato"/>
                <a:sym typeface="Lato"/>
              </a:rPr>
              <a:t>prompt the user to input a checker piece and a position to move it to. The promote() function will give a piece the ability to move backwards and jump() will give a piece the ability to jump over an opponent piece. And for our desirable target, there are also 3 functions which are moveCheck(), jumpCheck(), and jumpedOver(). moveCheck() will check if a piece can move or not. jumpCheck() will check if there are any opponent pieces that can be jumped over, and jumpedOver() will be called and assigned to a piece when it has been jumped over. These functions will build the basic core of our application and the higher layers will solidify this core.”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US" sz="1200">
                <a:latin typeface="Lato"/>
                <a:ea typeface="Lato"/>
                <a:cs typeface="Lato"/>
                <a:sym typeface="Lato"/>
              </a:rPr>
              <a:t>Hasib talks about layer 4 and 5 explaining what each function does.</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p:txBody>
      </p:sp>
      <p:sp>
        <p:nvSpPr>
          <p:cNvPr id="276" name="Google Shape;27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43b993756c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Lato"/>
                <a:ea typeface="Lato"/>
                <a:cs typeface="Lato"/>
                <a:sym typeface="Lato"/>
              </a:rPr>
              <a:t>Each member will mention which functions they are working on for the project for each of the layer</a:t>
            </a:r>
            <a:endParaRPr sz="1200">
              <a:latin typeface="Lato"/>
              <a:ea typeface="Lato"/>
              <a:cs typeface="Lato"/>
              <a:sym typeface="Lato"/>
            </a:endParaRPr>
          </a:p>
        </p:txBody>
      </p:sp>
      <p:sp>
        <p:nvSpPr>
          <p:cNvPr id="283" name="Google Shape;283;g243b993756c_2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rgbClr val="14171A"/>
                </a:solidFill>
                <a:latin typeface="Lato"/>
                <a:ea typeface="Lato"/>
                <a:cs typeface="Lato"/>
                <a:sym typeface="Lato"/>
              </a:rPr>
              <a:t>Noor will start off the assessment of the project,  “The main usage of the application will be by those who are interested in checkers. But we plan to make the user interface very beginner-friendly so anyone can use it. Users can learn the basic rules of checkers and put their newly learned knowledge into practice against another player or an AI opponent.</a:t>
            </a:r>
            <a:endParaRPr sz="1200">
              <a:solidFill>
                <a:srgbClr val="14171A"/>
              </a:solidFill>
              <a:latin typeface="Lato"/>
              <a:ea typeface="Lato"/>
              <a:cs typeface="Lato"/>
              <a:sym typeface="Lato"/>
            </a:endParaRPr>
          </a:p>
          <a:p>
            <a:pPr indent="0" lvl="0" marL="0" rtl="0" algn="l">
              <a:lnSpc>
                <a:spcPct val="115000"/>
              </a:lnSpc>
              <a:spcBef>
                <a:spcPts val="0"/>
              </a:spcBef>
              <a:spcAft>
                <a:spcPts val="0"/>
              </a:spcAft>
              <a:buNone/>
            </a:pPr>
            <a:r>
              <a:t/>
            </a:r>
            <a:endParaRPr sz="1200">
              <a:solidFill>
                <a:srgbClr val="14171A"/>
              </a:solidFill>
              <a:latin typeface="Lato"/>
              <a:ea typeface="Lato"/>
              <a:cs typeface="Lato"/>
              <a:sym typeface="Lato"/>
            </a:endParaRPr>
          </a:p>
          <a:p>
            <a:pPr indent="0" lvl="0" marL="0" rtl="0" algn="l">
              <a:lnSpc>
                <a:spcPct val="115000"/>
              </a:lnSpc>
              <a:spcBef>
                <a:spcPts val="0"/>
              </a:spcBef>
              <a:spcAft>
                <a:spcPts val="0"/>
              </a:spcAft>
              <a:buNone/>
            </a:pPr>
            <a:r>
              <a:rPr lang="en-US" sz="1200">
                <a:solidFill>
                  <a:srgbClr val="14171A"/>
                </a:solidFill>
                <a:latin typeface="Lato"/>
                <a:ea typeface="Lato"/>
                <a:cs typeface="Lato"/>
                <a:sym typeface="Lato"/>
              </a:rPr>
              <a:t> Hasib takes over,  “As for the criteria used to judge whether or not this design is a success, we plan to play our application alongside a real checkers game program and see if that satisfies all the requirements of a proper checkers game from start to finish and use that as our basis for our standards. For example, the promotion of pieces or the act of eliminating an opponent’s piece. These criteria should be met and able to be performed successfully for this design to be considered a success. </a:t>
            </a:r>
            <a:endParaRPr sz="1200">
              <a:latin typeface="Lato"/>
              <a:ea typeface="Lato"/>
              <a:cs typeface="Lato"/>
              <a:sym typeface="Lato"/>
            </a:endParaRPr>
          </a:p>
        </p:txBody>
      </p:sp>
      <p:sp>
        <p:nvSpPr>
          <p:cNvPr id="305" name="Google Shape;30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Zayd concludes</a:t>
            </a:r>
            <a:endParaRPr/>
          </a:p>
          <a:p>
            <a:pPr indent="0" lvl="0" marL="0" rtl="0" algn="l">
              <a:spcBef>
                <a:spcPts val="0"/>
              </a:spcBef>
              <a:spcAft>
                <a:spcPts val="0"/>
              </a:spcAft>
              <a:buNone/>
            </a:pPr>
            <a:r>
              <a:rPr lang="en-US"/>
              <a:t>“And </a:t>
            </a:r>
            <a:r>
              <a:rPr lang="en-US"/>
              <a:t>that's</a:t>
            </a:r>
            <a:r>
              <a:rPr lang="en-US"/>
              <a:t> our project plan for phase 1, thank you”</a:t>
            </a:r>
            <a:endParaRPr/>
          </a:p>
        </p:txBody>
      </p:sp>
      <p:sp>
        <p:nvSpPr>
          <p:cNvPr id="322" name="Google Shape;322;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Lato"/>
                <a:ea typeface="Lato"/>
                <a:cs typeface="Lato"/>
                <a:sym typeface="Lato"/>
              </a:rPr>
              <a:t>Each member will introduce themselves saying </a:t>
            </a:r>
            <a:r>
              <a:rPr lang="en-US" sz="1200">
                <a:latin typeface="Lato"/>
                <a:ea typeface="Lato"/>
                <a:cs typeface="Lato"/>
                <a:sym typeface="Lato"/>
              </a:rPr>
              <a:t>their</a:t>
            </a:r>
            <a:r>
              <a:rPr lang="en-US" sz="1200">
                <a:latin typeface="Lato"/>
                <a:ea typeface="Lato"/>
                <a:cs typeface="Lato"/>
                <a:sym typeface="Lato"/>
              </a:rPr>
              <a:t> name, and their role for the project</a:t>
            </a:r>
            <a:endParaRPr sz="1200">
              <a:latin typeface="Lato"/>
              <a:ea typeface="Lato"/>
              <a:cs typeface="Lato"/>
              <a:sym typeface="Lato"/>
            </a:endParaRPr>
          </a:p>
        </p:txBody>
      </p:sp>
      <p:sp>
        <p:nvSpPr>
          <p:cNvPr id="108" name="Google Shape;10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3b993756c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Lato"/>
                <a:ea typeface="Lato"/>
                <a:cs typeface="Lato"/>
                <a:sym typeface="Lato"/>
              </a:rPr>
              <a:t>Zayd will give a brief summary about the project ”Our project is to design a checkers game that takes user input to select and move their desired pieces on the board in order to win the game using the command prompt.”</a:t>
            </a:r>
            <a:endParaRPr sz="1200">
              <a:latin typeface="Lato"/>
              <a:ea typeface="Lato"/>
              <a:cs typeface="Lato"/>
              <a:sym typeface="Lato"/>
            </a:endParaRPr>
          </a:p>
          <a:p>
            <a:pPr indent="0" lvl="0" marL="0" rtl="0" algn="l">
              <a:spcBef>
                <a:spcPts val="0"/>
              </a:spcBef>
              <a:spcAft>
                <a:spcPts val="0"/>
              </a:spcAft>
              <a:buNone/>
            </a:pPr>
            <a:r>
              <a:rPr lang="en-US" sz="1200">
                <a:latin typeface="Lato"/>
                <a:ea typeface="Lato"/>
                <a:cs typeface="Lato"/>
                <a:sym typeface="Lato"/>
              </a:rPr>
              <a:t>Then proceed to mention the major elements of the program.</a:t>
            </a:r>
            <a:endParaRPr sz="1200">
              <a:latin typeface="Lato"/>
              <a:ea typeface="Lato"/>
              <a:cs typeface="Lato"/>
              <a:sym typeface="Lato"/>
            </a:endParaRPr>
          </a:p>
        </p:txBody>
      </p:sp>
      <p:sp>
        <p:nvSpPr>
          <p:cNvPr id="138" name="Google Shape;138;g243b993756c_5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43b993756c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latin typeface="Lato"/>
                <a:ea typeface="Lato"/>
                <a:cs typeface="Lato"/>
                <a:sym typeface="Lato"/>
              </a:rPr>
              <a:t>Noor will speak here.</a:t>
            </a:r>
            <a:endParaRPr sz="1200">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lang="en-US" sz="1200">
                <a:latin typeface="Lato"/>
                <a:ea typeface="Lato"/>
                <a:cs typeface="Lato"/>
                <a:sym typeface="Lato"/>
              </a:rPr>
              <a:t>“The user will get the option to choose if they want to face off against another player or against an AI.”</a:t>
            </a:r>
            <a:endParaRPr sz="1200">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lang="en-US" sz="1200">
                <a:latin typeface="Lato"/>
                <a:ea typeface="Lato"/>
                <a:cs typeface="Lato"/>
                <a:sym typeface="Lato"/>
              </a:rPr>
              <a:t>“They will be prompted to choose the checker piece that they want to move and where to move it on the board.”</a:t>
            </a:r>
            <a:endParaRPr sz="1200">
              <a:latin typeface="Lato"/>
              <a:ea typeface="Lato"/>
              <a:cs typeface="Lato"/>
              <a:sym typeface="Lato"/>
            </a:endParaRPr>
          </a:p>
        </p:txBody>
      </p:sp>
      <p:sp>
        <p:nvSpPr>
          <p:cNvPr id="174" name="Google Shape;174;g243b993756c_5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43b993756c_5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latin typeface="Lato"/>
                <a:ea typeface="Lato"/>
                <a:cs typeface="Lato"/>
                <a:sym typeface="Lato"/>
              </a:rPr>
              <a:t>Hasib will speak here.</a:t>
            </a:r>
            <a:endParaRPr sz="1200">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US" sz="1200">
                <a:latin typeface="Lato"/>
                <a:ea typeface="Lato"/>
                <a:cs typeface="Lato"/>
                <a:sym typeface="Lato"/>
              </a:rPr>
              <a:t>“The AI will be using a random number generator in order to make a random move that is available to it. The AI could be improved so that it will always choose the option to jump over its opponent's piece if available”</a:t>
            </a:r>
            <a:endParaRPr sz="1200">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88" name="Google Shape;188;g243b993756c_5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43b993756c_5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Lato"/>
                <a:ea typeface="Lato"/>
                <a:cs typeface="Lato"/>
                <a:sym typeface="Lato"/>
              </a:rPr>
              <a:t>Zayd will speak here.</a:t>
            </a:r>
            <a:endParaRPr sz="1200">
              <a:latin typeface="Lato"/>
              <a:ea typeface="Lato"/>
              <a:cs typeface="Lato"/>
              <a:sym typeface="Lato"/>
            </a:endParaRPr>
          </a:p>
          <a:p>
            <a:pPr indent="0" lvl="0" marL="0" rtl="0" algn="l">
              <a:spcBef>
                <a:spcPts val="0"/>
              </a:spcBef>
              <a:spcAft>
                <a:spcPts val="0"/>
              </a:spcAft>
              <a:buNone/>
            </a:pPr>
            <a:r>
              <a:rPr lang="en-US" sz="1200">
                <a:latin typeface="Lato"/>
                <a:ea typeface="Lato"/>
                <a:cs typeface="Lato"/>
                <a:sym typeface="Lato"/>
              </a:rPr>
              <a:t>Every checker piece will be its own object of type Checker that is identified by a number. It will have the following functions: moves forward, checks if it can move, jumps over an opponent’s piece, checks if it can jump, checks if it can jump multiple times in one turn, it gets promoted, allows it to move backwards, checks if the piece has been jumped over, removes the checker piece from the board if it has been jumped over.</a:t>
            </a:r>
            <a:endParaRPr sz="1200">
              <a:latin typeface="Lato"/>
              <a:ea typeface="Lato"/>
              <a:cs typeface="Lato"/>
              <a:sym typeface="Lato"/>
            </a:endParaRPr>
          </a:p>
        </p:txBody>
      </p:sp>
      <p:sp>
        <p:nvSpPr>
          <p:cNvPr id="202" name="Google Shape;202;g243b993756c_5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43b993756c_5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Lato"/>
                <a:ea typeface="Lato"/>
                <a:cs typeface="Lato"/>
                <a:sym typeface="Lato"/>
              </a:rPr>
              <a:t>Noor will speak here.</a:t>
            </a:r>
            <a:endParaRPr sz="1200">
              <a:latin typeface="Lato"/>
              <a:ea typeface="Lato"/>
              <a:cs typeface="Lato"/>
              <a:sym typeface="Lato"/>
            </a:endParaRPr>
          </a:p>
          <a:p>
            <a:pPr indent="0" lvl="0" marL="0" rtl="0" algn="l">
              <a:spcBef>
                <a:spcPts val="0"/>
              </a:spcBef>
              <a:spcAft>
                <a:spcPts val="0"/>
              </a:spcAft>
              <a:buNone/>
            </a:pPr>
            <a:r>
              <a:rPr lang="en-US" sz="1200">
                <a:latin typeface="Lato"/>
                <a:ea typeface="Lato"/>
                <a:cs typeface="Lato"/>
                <a:sym typeface="Lato"/>
              </a:rPr>
              <a:t>“The board is an object of type Board. It will be a series of symbols that is printed out to the command console after every user input. After every user input the board will be updated.”</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US" sz="1200">
                <a:latin typeface="Lato"/>
                <a:ea typeface="Lato"/>
                <a:cs typeface="Lato"/>
                <a:sym typeface="Lato"/>
              </a:rPr>
              <a:t>“The positions of the pieces on the board will be checked, updating which space is occupied by whom or if the space is empty.”</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US" sz="1200">
                <a:latin typeface="Lato"/>
                <a:ea typeface="Lato"/>
                <a:cs typeface="Lato"/>
                <a:sym typeface="Lato"/>
              </a:rPr>
              <a:t>“The top and bottom rows will also be checked if there are any  pieces that need to be promoted.”</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p:txBody>
      </p:sp>
      <p:sp>
        <p:nvSpPr>
          <p:cNvPr id="225" name="Google Shape;225;g243b993756c_5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43b993756c_5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Lato"/>
                <a:ea typeface="Lato"/>
                <a:cs typeface="Lato"/>
                <a:sym typeface="Lato"/>
              </a:rPr>
              <a:t>Hasib will speak here</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US" sz="1200">
                <a:latin typeface="Lato"/>
                <a:ea typeface="Lato"/>
                <a:cs typeface="Lato"/>
                <a:sym typeface="Lato"/>
              </a:rPr>
              <a:t>It will tell the user when they choose a piece, the available spots it can move to or jump over. It’s like an assistant.</a:t>
            </a:r>
            <a:endParaRPr sz="1200">
              <a:latin typeface="Lato"/>
              <a:ea typeface="Lato"/>
              <a:cs typeface="Lato"/>
              <a:sym typeface="Lato"/>
            </a:endParaRPr>
          </a:p>
        </p:txBody>
      </p:sp>
      <p:sp>
        <p:nvSpPr>
          <p:cNvPr id="243" name="Google Shape;243;g243b993756c_5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43b993756c_5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Lato"/>
                <a:ea typeface="Lato"/>
                <a:cs typeface="Lato"/>
                <a:sym typeface="Lato"/>
              </a:rPr>
              <a:t>Zayd will speak here.</a:t>
            </a:r>
            <a:endParaRPr sz="1200">
              <a:latin typeface="Lato"/>
              <a:ea typeface="Lato"/>
              <a:cs typeface="Lato"/>
              <a:sym typeface="Lato"/>
            </a:endParaRPr>
          </a:p>
          <a:p>
            <a:pPr indent="0" lvl="0" marL="0" rtl="0" algn="l">
              <a:spcBef>
                <a:spcPts val="0"/>
              </a:spcBef>
              <a:spcAft>
                <a:spcPts val="0"/>
              </a:spcAft>
              <a:buNone/>
            </a:pPr>
            <a:r>
              <a:rPr lang="en-US" sz="1200">
                <a:latin typeface="Lato"/>
                <a:ea typeface="Lato"/>
                <a:cs typeface="Lato"/>
                <a:sym typeface="Lato"/>
              </a:rPr>
              <a:t>“A tracker that will track how many pieces have been removed from each player and will declare victory once all of an opponent's pieces have been consumed”</a:t>
            </a:r>
            <a:endParaRPr sz="1200">
              <a:latin typeface="Lato"/>
              <a:ea typeface="Lato"/>
              <a:cs typeface="Lato"/>
              <a:sym typeface="Lato"/>
            </a:endParaRPr>
          </a:p>
          <a:p>
            <a:pPr indent="0" lvl="0" marL="0" rtl="0" algn="l">
              <a:spcBef>
                <a:spcPts val="0"/>
              </a:spcBef>
              <a:spcAft>
                <a:spcPts val="0"/>
              </a:spcAft>
              <a:buNone/>
            </a:pPr>
            <a:r>
              <a:rPr lang="en-US" sz="1200">
                <a:latin typeface="Lato"/>
                <a:ea typeface="Lato"/>
                <a:cs typeface="Lato"/>
                <a:sym typeface="Lato"/>
              </a:rPr>
              <a:t>“We also are considering to change the visual and gameplay of the game using a website or an app so it becomes point and click instead ”</a:t>
            </a:r>
            <a:endParaRPr sz="1200">
              <a:latin typeface="Lato"/>
              <a:ea typeface="Lato"/>
              <a:cs typeface="Lato"/>
              <a:sym typeface="Lato"/>
            </a:endParaRPr>
          </a:p>
          <a:p>
            <a:pPr indent="0" lvl="0" marL="0" rtl="0" algn="l">
              <a:spcBef>
                <a:spcPts val="0"/>
              </a:spcBef>
              <a:spcAft>
                <a:spcPts val="0"/>
              </a:spcAft>
              <a:buNone/>
            </a:pPr>
            <a:r>
              <a:rPr lang="en-US" sz="1200">
                <a:latin typeface="Lato"/>
                <a:ea typeface="Lato"/>
                <a:cs typeface="Lato"/>
                <a:sym typeface="Lato"/>
              </a:rPr>
              <a:t>“We might also implement a player turn timer where if the player hasn’t made a move and the timer runs out then a random move will be done instead”</a:t>
            </a:r>
            <a:endParaRPr sz="1200">
              <a:latin typeface="Lato"/>
              <a:ea typeface="Lato"/>
              <a:cs typeface="Lato"/>
              <a:sym typeface="Lato"/>
            </a:endParaRPr>
          </a:p>
        </p:txBody>
      </p:sp>
      <p:sp>
        <p:nvSpPr>
          <p:cNvPr id="258" name="Google Shape;258;g243b993756c_5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4.jpg"/><Relationship Id="rId5" Type="http://schemas.openxmlformats.org/officeDocument/2006/relationships/image" Target="../media/image11.jpg"/><Relationship Id="rId6"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7813" l="0" r="0" t="7813"/>
          <a:stretch/>
        </p:blipFill>
        <p:spPr>
          <a:xfrm>
            <a:off x="0" y="0"/>
            <a:ext cx="18288001" cy="10286999"/>
          </a:xfrm>
          <a:prstGeom prst="rect">
            <a:avLst/>
          </a:prstGeom>
          <a:noFill/>
          <a:ln>
            <a:noFill/>
          </a:ln>
        </p:spPr>
      </p:pic>
      <p:grpSp>
        <p:nvGrpSpPr>
          <p:cNvPr id="85" name="Google Shape;85;p13"/>
          <p:cNvGrpSpPr/>
          <p:nvPr/>
        </p:nvGrpSpPr>
        <p:grpSpPr>
          <a:xfrm>
            <a:off x="14866004" y="6140576"/>
            <a:ext cx="10980397" cy="11029615"/>
            <a:chOff x="1813" y="0"/>
            <a:chExt cx="809173" cy="812800"/>
          </a:xfrm>
        </p:grpSpPr>
        <p:sp>
          <p:nvSpPr>
            <p:cNvPr id="86" name="Google Shape;86;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8" name="Google Shape;88;p13"/>
          <p:cNvGrpSpPr/>
          <p:nvPr/>
        </p:nvGrpSpPr>
        <p:grpSpPr>
          <a:xfrm>
            <a:off x="3968275" y="3050300"/>
            <a:ext cx="10210725" cy="4206698"/>
            <a:chOff x="-1261128" y="-9536"/>
            <a:chExt cx="13614300" cy="5608931"/>
          </a:xfrm>
        </p:grpSpPr>
        <p:sp>
          <p:nvSpPr>
            <p:cNvPr id="89" name="Google Shape;89;p13"/>
            <p:cNvSpPr txBox="1"/>
            <p:nvPr/>
          </p:nvSpPr>
          <p:spPr>
            <a:xfrm>
              <a:off x="-1261128" y="-9536"/>
              <a:ext cx="13614300" cy="2093400"/>
            </a:xfrm>
            <a:prstGeom prst="rect">
              <a:avLst/>
            </a:prstGeom>
            <a:noFill/>
            <a:ln>
              <a:noFill/>
            </a:ln>
            <a:effectLst>
              <a:outerShdw blurRad="828675" rotWithShape="0" algn="bl" dir="1020000" dist="95250">
                <a:srgbClr val="6CE5E8">
                  <a:alpha val="95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0200">
                  <a:solidFill>
                    <a:schemeClr val="lt1"/>
                  </a:solidFill>
                  <a:latin typeface="Teko Medium"/>
                  <a:ea typeface="Teko Medium"/>
                  <a:cs typeface="Teko Medium"/>
                  <a:sym typeface="Teko Medium"/>
                </a:rPr>
                <a:t>Project Proposal Phase 1</a:t>
              </a:r>
              <a:endParaRPr sz="10200"/>
            </a:p>
          </p:txBody>
        </p:sp>
        <p:sp>
          <p:nvSpPr>
            <p:cNvPr id="90" name="Google Shape;90;p13"/>
            <p:cNvSpPr txBox="1"/>
            <p:nvPr/>
          </p:nvSpPr>
          <p:spPr>
            <a:xfrm>
              <a:off x="0" y="2133795"/>
              <a:ext cx="11137500" cy="3465600"/>
            </a:xfrm>
            <a:prstGeom prst="rect">
              <a:avLst/>
            </a:prstGeom>
            <a:noFill/>
            <a:ln>
              <a:noFill/>
            </a:ln>
            <a:effectLst>
              <a:outerShdw blurRad="828675" rotWithShape="0" algn="bl" dir="1200000" dist="19050">
                <a:srgbClr val="6CE5E8">
                  <a:alpha val="95000"/>
                </a:srgbClr>
              </a:outerShdw>
            </a:effectLst>
          </p:spPr>
          <p:txBody>
            <a:bodyPr anchorCtr="0" anchor="t" bIns="0" lIns="0" spcFirstLastPara="1" rIns="0" wrap="square" tIns="0">
              <a:spAutoFit/>
            </a:bodyPr>
            <a:lstStyle/>
            <a:p>
              <a:pPr indent="0" lvl="0" marL="0" marR="0" rtl="0" algn="ctr">
                <a:lnSpc>
                  <a:spcPct val="120004"/>
                </a:lnSpc>
                <a:spcBef>
                  <a:spcPts val="0"/>
                </a:spcBef>
                <a:spcAft>
                  <a:spcPts val="0"/>
                </a:spcAft>
                <a:buClr>
                  <a:srgbClr val="000000"/>
                </a:buClr>
                <a:buFont typeface="Arial"/>
                <a:buNone/>
              </a:pPr>
              <a:r>
                <a:rPr lang="en-US" sz="16886">
                  <a:solidFill>
                    <a:schemeClr val="lt1"/>
                  </a:solidFill>
                  <a:latin typeface="Teko Medium"/>
                  <a:ea typeface="Teko Medium"/>
                  <a:cs typeface="Teko Medium"/>
                  <a:sym typeface="Teko Medium"/>
                </a:rPr>
                <a:t>Checkers</a:t>
              </a:r>
              <a:endParaRPr/>
            </a:p>
          </p:txBody>
        </p:sp>
      </p:grpSp>
      <p:grpSp>
        <p:nvGrpSpPr>
          <p:cNvPr id="91" name="Google Shape;91;p13"/>
          <p:cNvGrpSpPr/>
          <p:nvPr/>
        </p:nvGrpSpPr>
        <p:grpSpPr>
          <a:xfrm>
            <a:off x="-1173901" y="-1098156"/>
            <a:ext cx="3452984" cy="3468461"/>
            <a:chOff x="1813" y="0"/>
            <a:chExt cx="809173" cy="812800"/>
          </a:xfrm>
        </p:grpSpPr>
        <p:sp>
          <p:nvSpPr>
            <p:cNvPr id="92" name="Google Shape;92;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94" name="Google Shape;94;p13"/>
          <p:cNvCxnSpPr/>
          <p:nvPr/>
        </p:nvCxnSpPr>
        <p:spPr>
          <a:xfrm>
            <a:off x="-2693521" y="4895777"/>
            <a:ext cx="6492300" cy="0"/>
          </a:xfrm>
          <a:prstGeom prst="straightConnector1">
            <a:avLst/>
          </a:prstGeom>
          <a:noFill/>
          <a:ln cap="flat" cmpd="sng" w="57150">
            <a:solidFill>
              <a:srgbClr val="41B8D5"/>
            </a:solidFill>
            <a:prstDash val="solid"/>
            <a:round/>
            <a:headEnd len="sm" w="sm" type="none"/>
            <a:tailEnd len="sm" w="sm" type="none"/>
          </a:ln>
        </p:spPr>
      </p:cxnSp>
      <p:cxnSp>
        <p:nvCxnSpPr>
          <p:cNvPr id="95" name="Google Shape;95;p13"/>
          <p:cNvCxnSpPr/>
          <p:nvPr/>
        </p:nvCxnSpPr>
        <p:spPr>
          <a:xfrm>
            <a:off x="14535836" y="4924352"/>
            <a:ext cx="6492300" cy="0"/>
          </a:xfrm>
          <a:prstGeom prst="straightConnector1">
            <a:avLst/>
          </a:prstGeom>
          <a:noFill/>
          <a:ln cap="flat" cmpd="sng" w="57150">
            <a:solidFill>
              <a:srgbClr val="41B8D5"/>
            </a:solidFill>
            <a:prstDash val="solid"/>
            <a:round/>
            <a:headEnd len="sm" w="sm" type="none"/>
            <a:tailEnd len="sm" w="sm" type="none"/>
          </a:ln>
        </p:spPr>
      </p:cxnSp>
      <p:grpSp>
        <p:nvGrpSpPr>
          <p:cNvPr id="96" name="Google Shape;96;p13"/>
          <p:cNvGrpSpPr/>
          <p:nvPr/>
        </p:nvGrpSpPr>
        <p:grpSpPr>
          <a:xfrm>
            <a:off x="8244455" y="8312294"/>
            <a:ext cx="395362" cy="397134"/>
            <a:chOff x="1813" y="0"/>
            <a:chExt cx="809173" cy="812800"/>
          </a:xfrm>
        </p:grpSpPr>
        <p:sp>
          <p:nvSpPr>
            <p:cNvPr id="97" name="Google Shape;97;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9" name="Google Shape;99;p13"/>
          <p:cNvSpPr txBox="1"/>
          <p:nvPr/>
        </p:nvSpPr>
        <p:spPr>
          <a:xfrm>
            <a:off x="3840300" y="8904825"/>
            <a:ext cx="10607400" cy="4464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900">
                <a:solidFill>
                  <a:srgbClr val="FFFFFF"/>
                </a:solidFill>
                <a:latin typeface="Montserrat"/>
                <a:ea typeface="Montserrat"/>
                <a:cs typeface="Montserrat"/>
                <a:sym typeface="Montserrat"/>
              </a:rPr>
              <a:t>By CS 301 Group 1</a:t>
            </a:r>
            <a:endParaRPr sz="1900"/>
          </a:p>
        </p:txBody>
      </p:sp>
      <p:grpSp>
        <p:nvGrpSpPr>
          <p:cNvPr id="100" name="Google Shape;100;p13"/>
          <p:cNvGrpSpPr/>
          <p:nvPr/>
        </p:nvGrpSpPr>
        <p:grpSpPr>
          <a:xfrm>
            <a:off x="8946315" y="8312294"/>
            <a:ext cx="395362" cy="397134"/>
            <a:chOff x="1813" y="0"/>
            <a:chExt cx="809173" cy="812800"/>
          </a:xfrm>
        </p:grpSpPr>
        <p:sp>
          <p:nvSpPr>
            <p:cNvPr id="101" name="Google Shape;101;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 name="Google Shape;103;p13"/>
          <p:cNvGrpSpPr/>
          <p:nvPr/>
        </p:nvGrpSpPr>
        <p:grpSpPr>
          <a:xfrm>
            <a:off x="9648175" y="8312294"/>
            <a:ext cx="395362" cy="397134"/>
            <a:chOff x="1813" y="0"/>
            <a:chExt cx="809173" cy="812800"/>
          </a:xfrm>
        </p:grpSpPr>
        <p:sp>
          <p:nvSpPr>
            <p:cNvPr id="104" name="Google Shape;104;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500"/>
                                        <p:tgtEl>
                                          <p:spTgt spid="8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22"/>
          <p:cNvPicPr preferRelativeResize="0"/>
          <p:nvPr/>
        </p:nvPicPr>
        <p:blipFill rotWithShape="1">
          <a:blip r:embed="rId3">
            <a:alphaModFix/>
          </a:blip>
          <a:srcRect b="7824" l="0" r="0" t="7825"/>
          <a:stretch/>
        </p:blipFill>
        <p:spPr>
          <a:xfrm>
            <a:off x="0" y="0"/>
            <a:ext cx="18288000" cy="10287000"/>
          </a:xfrm>
          <a:prstGeom prst="rect">
            <a:avLst/>
          </a:prstGeom>
          <a:noFill/>
          <a:ln>
            <a:noFill/>
          </a:ln>
        </p:spPr>
      </p:pic>
      <p:graphicFrame>
        <p:nvGraphicFramePr>
          <p:cNvPr id="279" name="Google Shape;279;p22"/>
          <p:cNvGraphicFramePr/>
          <p:nvPr/>
        </p:nvGraphicFramePr>
        <p:xfrm>
          <a:off x="1006455" y="1554133"/>
          <a:ext cx="3000000" cy="3000000"/>
        </p:xfrm>
        <a:graphic>
          <a:graphicData uri="http://schemas.openxmlformats.org/drawingml/2006/table">
            <a:tbl>
              <a:tblPr>
                <a:noFill/>
                <a:tableStyleId>{CAB7015B-D0D7-46C6-9ACA-F087D80BE46D}</a:tableStyleId>
              </a:tblPr>
              <a:tblGrid>
                <a:gridCol w="5191925"/>
                <a:gridCol w="11083275"/>
              </a:tblGrid>
              <a:tr h="1665100">
                <a:tc>
                  <a:txBody>
                    <a:bodyPr/>
                    <a:lstStyle/>
                    <a:p>
                      <a:pPr indent="0" lvl="0" marL="0" marR="0" rtl="0" algn="ctr">
                        <a:lnSpc>
                          <a:spcPct val="140013"/>
                        </a:lnSpc>
                        <a:spcBef>
                          <a:spcPts val="0"/>
                        </a:spcBef>
                        <a:spcAft>
                          <a:spcPts val="0"/>
                        </a:spcAft>
                        <a:buNone/>
                      </a:pPr>
                      <a:r>
                        <a:rPr b="1" lang="en-US" sz="2999">
                          <a:solidFill>
                            <a:srgbClr val="00FFFF"/>
                          </a:solidFill>
                          <a:latin typeface="Teko"/>
                          <a:ea typeface="Teko"/>
                          <a:cs typeface="Teko"/>
                          <a:sym typeface="Teko"/>
                        </a:rPr>
                        <a:t>LAYER 1</a:t>
                      </a:r>
                      <a:endParaRPr sz="1100" u="none" cap="none" strike="noStrike">
                        <a:solidFill>
                          <a:srgbClr val="00FFFF"/>
                        </a:solidFill>
                      </a:endParaRPr>
                    </a:p>
                    <a:p>
                      <a:pPr indent="0" lvl="0" marL="0" marR="0" rtl="0" algn="ctr">
                        <a:lnSpc>
                          <a:spcPct val="140000"/>
                        </a:lnSpc>
                        <a:spcBef>
                          <a:spcPts val="0"/>
                        </a:spcBef>
                        <a:spcAft>
                          <a:spcPts val="0"/>
                        </a:spcAft>
                        <a:buNone/>
                      </a:pPr>
                      <a:r>
                        <a:rPr lang="en-US" sz="2100" u="sng">
                          <a:solidFill>
                            <a:srgbClr val="00FFFF"/>
                          </a:solidFill>
                          <a:latin typeface="Montserrat"/>
                          <a:ea typeface="Montserrat"/>
                          <a:cs typeface="Montserrat"/>
                          <a:sym typeface="Montserrat"/>
                        </a:rPr>
                        <a:t>Functional Minimum</a:t>
                      </a:r>
                      <a:r>
                        <a:rPr lang="en-US" sz="2100" u="sng" cap="none" strike="noStrike">
                          <a:solidFill>
                            <a:srgbClr val="00FFFF"/>
                          </a:solidFill>
                          <a:latin typeface="Montserrat"/>
                          <a:ea typeface="Montserrat"/>
                          <a:cs typeface="Montserrat"/>
                          <a:sym typeface="Montserrat"/>
                        </a:rPr>
                        <a:t> </a:t>
                      </a:r>
                      <a:endParaRPr u="sng">
                        <a:solidFill>
                          <a:srgbClr val="00FFFF"/>
                        </a:solidFill>
                      </a:endParaRPr>
                    </a:p>
                  </a:txBody>
                  <a:tcPr marT="190500" marB="190500" marR="190500" marL="190500" anchor="ctr">
                    <a:lnL cap="flat" cmpd="sng" w="38100">
                      <a:solidFill>
                        <a:srgbClr val="60B3DD"/>
                      </a:solidFill>
                      <a:prstDash val="solid"/>
                      <a:round/>
                      <a:headEnd len="sm" w="sm" type="none"/>
                      <a:tailEnd len="sm" w="sm" type="none"/>
                    </a:lnL>
                    <a:lnR cap="flat" cmpd="sng" w="38100">
                      <a:solidFill>
                        <a:srgbClr val="60B3DD"/>
                      </a:solidFill>
                      <a:prstDash val="solid"/>
                      <a:round/>
                      <a:headEnd len="sm" w="sm" type="none"/>
                      <a:tailEnd len="sm" w="sm" type="none"/>
                    </a:lnR>
                    <a:lnT cap="flat" cmpd="sng" w="38100">
                      <a:solidFill>
                        <a:srgbClr val="60B3DD"/>
                      </a:solidFill>
                      <a:prstDash val="solid"/>
                      <a:round/>
                      <a:headEnd len="sm" w="sm" type="none"/>
                      <a:tailEnd len="sm" w="sm" type="none"/>
                    </a:lnT>
                    <a:lnB cap="flat" cmpd="sng" w="38100">
                      <a:solidFill>
                        <a:srgbClr val="60B3DD"/>
                      </a:solidFill>
                      <a:prstDash val="solid"/>
                      <a:round/>
                      <a:headEnd len="sm" w="sm" type="none"/>
                      <a:tailEnd len="sm" w="sm" type="none"/>
                    </a:lnB>
                  </a:tcPr>
                </a:tc>
                <a:tc>
                  <a:txBody>
                    <a:bodyPr/>
                    <a:lstStyle/>
                    <a:p>
                      <a:pPr indent="-361950" lvl="0" marL="457200" marR="0" rtl="0" algn="l">
                        <a:lnSpc>
                          <a:spcPct val="140013"/>
                        </a:lnSpc>
                        <a:spcBef>
                          <a:spcPts val="0"/>
                        </a:spcBef>
                        <a:spcAft>
                          <a:spcPts val="0"/>
                        </a:spcAft>
                        <a:buClr>
                          <a:srgbClr val="60B3DD"/>
                        </a:buClr>
                        <a:buSzPts val="2100"/>
                        <a:buFont typeface="Montserrat"/>
                        <a:buChar char="-"/>
                      </a:pPr>
                      <a:r>
                        <a:rPr lang="en-US" sz="2100">
                          <a:solidFill>
                            <a:srgbClr val="60B3DD"/>
                          </a:solidFill>
                          <a:latin typeface="Montserrat"/>
                          <a:ea typeface="Montserrat"/>
                          <a:cs typeface="Montserrat"/>
                          <a:sym typeface="Montserrat"/>
                        </a:rPr>
                        <a:t>Player object class                                         -     void move()</a:t>
                      </a:r>
                      <a:endParaRPr sz="2100">
                        <a:solidFill>
                          <a:srgbClr val="60B3DD"/>
                        </a:solidFill>
                        <a:latin typeface="Montserrat"/>
                        <a:ea typeface="Montserrat"/>
                        <a:cs typeface="Montserrat"/>
                        <a:sym typeface="Montserrat"/>
                      </a:endParaRPr>
                    </a:p>
                    <a:p>
                      <a:pPr indent="-361950" lvl="0" marL="457200" marR="0" rtl="0" algn="l">
                        <a:lnSpc>
                          <a:spcPct val="140013"/>
                        </a:lnSpc>
                        <a:spcBef>
                          <a:spcPts val="0"/>
                        </a:spcBef>
                        <a:spcAft>
                          <a:spcPts val="0"/>
                        </a:spcAft>
                        <a:buClr>
                          <a:srgbClr val="60B3DD"/>
                        </a:buClr>
                        <a:buSzPts val="2100"/>
                        <a:buFont typeface="Montserrat"/>
                        <a:buChar char="-"/>
                      </a:pPr>
                      <a:r>
                        <a:rPr lang="en-US" sz="2100">
                          <a:solidFill>
                            <a:srgbClr val="60B3DD"/>
                          </a:solidFill>
                          <a:latin typeface="Montserrat"/>
                          <a:ea typeface="Montserrat"/>
                          <a:cs typeface="Montserrat"/>
                          <a:sym typeface="Montserrat"/>
                        </a:rPr>
                        <a:t>Checker piece object class                          -     void remove()</a:t>
                      </a:r>
                      <a:endParaRPr sz="2100">
                        <a:solidFill>
                          <a:srgbClr val="60B3DD"/>
                        </a:solidFill>
                        <a:latin typeface="Montserrat"/>
                        <a:ea typeface="Montserrat"/>
                        <a:cs typeface="Montserrat"/>
                        <a:sym typeface="Montserrat"/>
                      </a:endParaRPr>
                    </a:p>
                    <a:p>
                      <a:pPr indent="-361950" lvl="0" marL="457200" marR="0" rtl="0" algn="l">
                        <a:lnSpc>
                          <a:spcPct val="140013"/>
                        </a:lnSpc>
                        <a:spcBef>
                          <a:spcPts val="0"/>
                        </a:spcBef>
                        <a:spcAft>
                          <a:spcPts val="0"/>
                        </a:spcAft>
                        <a:buClr>
                          <a:srgbClr val="60B3DD"/>
                        </a:buClr>
                        <a:buSzPts val="2100"/>
                        <a:buFont typeface="Montserrat"/>
                        <a:buChar char="-"/>
                      </a:pPr>
                      <a:r>
                        <a:rPr lang="en-US" sz="2100">
                          <a:solidFill>
                            <a:srgbClr val="60B3DD"/>
                          </a:solidFill>
                          <a:latin typeface="Montserrat"/>
                          <a:ea typeface="Montserrat"/>
                          <a:cs typeface="Montserrat"/>
                          <a:sym typeface="Montserrat"/>
                        </a:rPr>
                        <a:t>Board object class                                          -     void board()</a:t>
                      </a:r>
                      <a:endParaRPr sz="2100">
                        <a:solidFill>
                          <a:srgbClr val="60B3DD"/>
                        </a:solidFill>
                        <a:latin typeface="Montserrat"/>
                        <a:ea typeface="Montserrat"/>
                        <a:cs typeface="Montserrat"/>
                        <a:sym typeface="Montserrat"/>
                      </a:endParaRPr>
                    </a:p>
                  </a:txBody>
                  <a:tcPr marT="190500" marB="190500" marR="190500" marL="190500" anchor="ctr">
                    <a:lnL cap="flat" cmpd="sng" w="38100">
                      <a:solidFill>
                        <a:srgbClr val="60B3DD"/>
                      </a:solidFill>
                      <a:prstDash val="solid"/>
                      <a:round/>
                      <a:headEnd len="sm" w="sm" type="none"/>
                      <a:tailEnd len="sm" w="sm" type="none"/>
                    </a:lnL>
                    <a:lnR cap="flat" cmpd="sng" w="38100">
                      <a:solidFill>
                        <a:srgbClr val="60B3DD"/>
                      </a:solidFill>
                      <a:prstDash val="solid"/>
                      <a:round/>
                      <a:headEnd len="sm" w="sm" type="none"/>
                      <a:tailEnd len="sm" w="sm" type="none"/>
                    </a:lnR>
                    <a:lnT cap="flat" cmpd="sng" w="38100">
                      <a:solidFill>
                        <a:srgbClr val="60B3DD"/>
                      </a:solidFill>
                      <a:prstDash val="solid"/>
                      <a:round/>
                      <a:headEnd len="sm" w="sm" type="none"/>
                      <a:tailEnd len="sm" w="sm" type="none"/>
                    </a:lnT>
                    <a:lnB cap="flat" cmpd="sng" w="38100">
                      <a:solidFill>
                        <a:srgbClr val="60B3DD"/>
                      </a:solidFill>
                      <a:prstDash val="solid"/>
                      <a:round/>
                      <a:headEnd len="sm" w="sm" type="none"/>
                      <a:tailEnd len="sm" w="sm" type="none"/>
                    </a:lnB>
                  </a:tcPr>
                </a:tc>
              </a:tr>
              <a:tr h="1665100">
                <a:tc>
                  <a:txBody>
                    <a:bodyPr/>
                    <a:lstStyle/>
                    <a:p>
                      <a:pPr indent="0" lvl="0" marL="0" marR="0" rtl="0" algn="ctr">
                        <a:lnSpc>
                          <a:spcPct val="140013"/>
                        </a:lnSpc>
                        <a:spcBef>
                          <a:spcPts val="0"/>
                        </a:spcBef>
                        <a:spcAft>
                          <a:spcPts val="0"/>
                        </a:spcAft>
                        <a:buNone/>
                      </a:pPr>
                      <a:r>
                        <a:rPr b="1" lang="en-US" sz="2999">
                          <a:solidFill>
                            <a:srgbClr val="00FF00"/>
                          </a:solidFill>
                          <a:latin typeface="Teko"/>
                          <a:ea typeface="Teko"/>
                          <a:cs typeface="Teko"/>
                          <a:sym typeface="Teko"/>
                        </a:rPr>
                        <a:t>LAYER 2</a:t>
                      </a:r>
                      <a:endParaRPr sz="1100" u="none" cap="none" strike="noStrike">
                        <a:solidFill>
                          <a:srgbClr val="00FF00"/>
                        </a:solidFill>
                      </a:endParaRPr>
                    </a:p>
                    <a:p>
                      <a:pPr indent="0" lvl="0" marL="0" marR="0" rtl="0" algn="ctr">
                        <a:lnSpc>
                          <a:spcPct val="140000"/>
                        </a:lnSpc>
                        <a:spcBef>
                          <a:spcPts val="0"/>
                        </a:spcBef>
                        <a:spcAft>
                          <a:spcPts val="0"/>
                        </a:spcAft>
                        <a:buNone/>
                      </a:pPr>
                      <a:r>
                        <a:rPr lang="en-US" sz="2100" u="sng">
                          <a:solidFill>
                            <a:srgbClr val="00FF00"/>
                          </a:solidFill>
                          <a:latin typeface="Montserrat"/>
                          <a:ea typeface="Montserrat"/>
                          <a:cs typeface="Montserrat"/>
                          <a:sym typeface="Montserrat"/>
                        </a:rPr>
                        <a:t>Low Target</a:t>
                      </a:r>
                      <a:r>
                        <a:rPr lang="en-US" sz="2100" u="sng" cap="none" strike="noStrike">
                          <a:solidFill>
                            <a:srgbClr val="00FF00"/>
                          </a:solidFill>
                          <a:latin typeface="Montserrat"/>
                          <a:ea typeface="Montserrat"/>
                          <a:cs typeface="Montserrat"/>
                          <a:sym typeface="Montserrat"/>
                        </a:rPr>
                        <a:t> </a:t>
                      </a:r>
                      <a:endParaRPr u="sng">
                        <a:solidFill>
                          <a:srgbClr val="00FF00"/>
                        </a:solidFill>
                      </a:endParaRPr>
                    </a:p>
                  </a:txBody>
                  <a:tcPr marT="190500" marB="190500" marR="190500" marL="190500" anchor="ctr">
                    <a:lnL cap="flat" cmpd="sng" w="38100">
                      <a:solidFill>
                        <a:srgbClr val="60B3DD"/>
                      </a:solidFill>
                      <a:prstDash val="solid"/>
                      <a:round/>
                      <a:headEnd len="sm" w="sm" type="none"/>
                      <a:tailEnd len="sm" w="sm" type="none"/>
                    </a:lnL>
                    <a:lnR cap="flat" cmpd="sng" w="38100">
                      <a:solidFill>
                        <a:srgbClr val="60B3DD"/>
                      </a:solidFill>
                      <a:prstDash val="solid"/>
                      <a:round/>
                      <a:headEnd len="sm" w="sm" type="none"/>
                      <a:tailEnd len="sm" w="sm" type="none"/>
                    </a:lnR>
                    <a:lnT cap="flat" cmpd="sng" w="38100">
                      <a:solidFill>
                        <a:srgbClr val="60B3DD"/>
                      </a:solidFill>
                      <a:prstDash val="solid"/>
                      <a:round/>
                      <a:headEnd len="sm" w="sm" type="none"/>
                      <a:tailEnd len="sm" w="sm" type="none"/>
                    </a:lnT>
                    <a:lnB cap="flat" cmpd="sng" w="38100">
                      <a:solidFill>
                        <a:srgbClr val="60B3DD"/>
                      </a:solidFill>
                      <a:prstDash val="solid"/>
                      <a:round/>
                      <a:headEnd len="sm" w="sm" type="none"/>
                      <a:tailEnd len="sm" w="sm" type="none"/>
                    </a:lnB>
                  </a:tcPr>
                </a:tc>
                <a:tc>
                  <a:txBody>
                    <a:bodyPr/>
                    <a:lstStyle/>
                    <a:p>
                      <a:pPr indent="-361950" lvl="0" marL="457200" marR="0" rtl="0" algn="l">
                        <a:lnSpc>
                          <a:spcPct val="140000"/>
                        </a:lnSpc>
                        <a:spcBef>
                          <a:spcPts val="0"/>
                        </a:spcBef>
                        <a:spcAft>
                          <a:spcPts val="0"/>
                        </a:spcAft>
                        <a:buClr>
                          <a:srgbClr val="60B3DD"/>
                        </a:buClr>
                        <a:buSzPts val="2100"/>
                        <a:buFont typeface="Montserrat"/>
                        <a:buChar char="-"/>
                      </a:pPr>
                      <a:r>
                        <a:rPr lang="en-US" sz="2100">
                          <a:solidFill>
                            <a:srgbClr val="60B3DD"/>
                          </a:solidFill>
                          <a:latin typeface="Montserrat"/>
                          <a:ea typeface="Montserrat"/>
                          <a:cs typeface="Montserrat"/>
                          <a:sym typeface="Montserrat"/>
                        </a:rPr>
                        <a:t>void userInput()</a:t>
                      </a:r>
                      <a:endParaRPr sz="2100">
                        <a:solidFill>
                          <a:srgbClr val="60B3DD"/>
                        </a:solidFill>
                        <a:latin typeface="Montserrat"/>
                        <a:ea typeface="Montserrat"/>
                        <a:cs typeface="Montserrat"/>
                        <a:sym typeface="Montserrat"/>
                      </a:endParaRPr>
                    </a:p>
                    <a:p>
                      <a:pPr indent="-361950" lvl="0" marL="457200" marR="0" rtl="0" algn="l">
                        <a:lnSpc>
                          <a:spcPct val="140000"/>
                        </a:lnSpc>
                        <a:spcBef>
                          <a:spcPts val="0"/>
                        </a:spcBef>
                        <a:spcAft>
                          <a:spcPts val="0"/>
                        </a:spcAft>
                        <a:buClr>
                          <a:srgbClr val="60B3DD"/>
                        </a:buClr>
                        <a:buSzPts val="2100"/>
                        <a:buFont typeface="Montserrat"/>
                        <a:buChar char="-"/>
                      </a:pPr>
                      <a:r>
                        <a:rPr lang="en-US" sz="2100">
                          <a:solidFill>
                            <a:srgbClr val="60B3DD"/>
                          </a:solidFill>
                          <a:latin typeface="Montserrat"/>
                          <a:ea typeface="Montserrat"/>
                          <a:cs typeface="Montserrat"/>
                          <a:sym typeface="Montserrat"/>
                        </a:rPr>
                        <a:t>bool promote()</a:t>
                      </a:r>
                      <a:endParaRPr sz="2100">
                        <a:solidFill>
                          <a:srgbClr val="60B3DD"/>
                        </a:solidFill>
                        <a:latin typeface="Montserrat"/>
                        <a:ea typeface="Montserrat"/>
                        <a:cs typeface="Montserrat"/>
                        <a:sym typeface="Montserrat"/>
                      </a:endParaRPr>
                    </a:p>
                    <a:p>
                      <a:pPr indent="-361950" lvl="0" marL="457200" marR="0" rtl="0" algn="l">
                        <a:lnSpc>
                          <a:spcPct val="140000"/>
                        </a:lnSpc>
                        <a:spcBef>
                          <a:spcPts val="0"/>
                        </a:spcBef>
                        <a:spcAft>
                          <a:spcPts val="0"/>
                        </a:spcAft>
                        <a:buClr>
                          <a:srgbClr val="60B3DD"/>
                        </a:buClr>
                        <a:buSzPts val="2100"/>
                        <a:buFont typeface="Montserrat"/>
                        <a:buChar char="-"/>
                      </a:pPr>
                      <a:r>
                        <a:rPr lang="en-US" sz="2100">
                          <a:solidFill>
                            <a:srgbClr val="60B3DD"/>
                          </a:solidFill>
                          <a:latin typeface="Montserrat"/>
                          <a:ea typeface="Montserrat"/>
                          <a:cs typeface="Montserrat"/>
                          <a:sym typeface="Montserrat"/>
                        </a:rPr>
                        <a:t>void jump()  </a:t>
                      </a:r>
                      <a:endParaRPr sz="2100">
                        <a:solidFill>
                          <a:srgbClr val="60B3DD"/>
                        </a:solidFill>
                        <a:latin typeface="Montserrat"/>
                        <a:ea typeface="Montserrat"/>
                        <a:cs typeface="Montserrat"/>
                        <a:sym typeface="Montserrat"/>
                      </a:endParaRPr>
                    </a:p>
                  </a:txBody>
                  <a:tcPr marT="190500" marB="190500" marR="190500" marL="190500" anchor="ctr">
                    <a:lnL cap="flat" cmpd="sng" w="38100">
                      <a:solidFill>
                        <a:srgbClr val="60B3DD"/>
                      </a:solidFill>
                      <a:prstDash val="solid"/>
                      <a:round/>
                      <a:headEnd len="sm" w="sm" type="none"/>
                      <a:tailEnd len="sm" w="sm" type="none"/>
                    </a:lnL>
                    <a:lnR cap="flat" cmpd="sng" w="38100">
                      <a:solidFill>
                        <a:srgbClr val="60B3DD"/>
                      </a:solidFill>
                      <a:prstDash val="solid"/>
                      <a:round/>
                      <a:headEnd len="sm" w="sm" type="none"/>
                      <a:tailEnd len="sm" w="sm" type="none"/>
                    </a:lnR>
                    <a:lnT cap="flat" cmpd="sng" w="38100">
                      <a:solidFill>
                        <a:srgbClr val="60B3DD"/>
                      </a:solidFill>
                      <a:prstDash val="solid"/>
                      <a:round/>
                      <a:headEnd len="sm" w="sm" type="none"/>
                      <a:tailEnd len="sm" w="sm" type="none"/>
                    </a:lnT>
                    <a:lnB cap="flat" cmpd="sng" w="38100">
                      <a:solidFill>
                        <a:srgbClr val="60B3DD"/>
                      </a:solidFill>
                      <a:prstDash val="solid"/>
                      <a:round/>
                      <a:headEnd len="sm" w="sm" type="none"/>
                      <a:tailEnd len="sm" w="sm" type="none"/>
                    </a:lnB>
                  </a:tcPr>
                </a:tc>
              </a:tr>
              <a:tr h="1587225">
                <a:tc>
                  <a:txBody>
                    <a:bodyPr/>
                    <a:lstStyle/>
                    <a:p>
                      <a:pPr indent="0" lvl="0" marL="0" marR="0" rtl="0" algn="ctr">
                        <a:lnSpc>
                          <a:spcPct val="140013"/>
                        </a:lnSpc>
                        <a:spcBef>
                          <a:spcPts val="0"/>
                        </a:spcBef>
                        <a:spcAft>
                          <a:spcPts val="0"/>
                        </a:spcAft>
                        <a:buNone/>
                      </a:pPr>
                      <a:r>
                        <a:rPr b="1" lang="en-US" sz="2999">
                          <a:solidFill>
                            <a:srgbClr val="FFFF00"/>
                          </a:solidFill>
                          <a:latin typeface="Teko"/>
                          <a:ea typeface="Teko"/>
                          <a:cs typeface="Teko"/>
                          <a:sym typeface="Teko"/>
                        </a:rPr>
                        <a:t>LAYER 3</a:t>
                      </a:r>
                      <a:endParaRPr b="1" sz="2999">
                        <a:solidFill>
                          <a:srgbClr val="FFFF00"/>
                        </a:solidFill>
                        <a:latin typeface="Teko"/>
                        <a:ea typeface="Teko"/>
                        <a:cs typeface="Teko"/>
                        <a:sym typeface="Teko"/>
                      </a:endParaRPr>
                    </a:p>
                    <a:p>
                      <a:pPr indent="0" lvl="0" marL="0" rtl="0" algn="ctr">
                        <a:lnSpc>
                          <a:spcPct val="140000"/>
                        </a:lnSpc>
                        <a:spcBef>
                          <a:spcPts val="0"/>
                        </a:spcBef>
                        <a:spcAft>
                          <a:spcPts val="0"/>
                        </a:spcAft>
                        <a:buNone/>
                      </a:pPr>
                      <a:r>
                        <a:rPr lang="en-US" sz="2100" u="sng">
                          <a:solidFill>
                            <a:srgbClr val="FFFF00"/>
                          </a:solidFill>
                          <a:latin typeface="Montserrat"/>
                          <a:ea typeface="Montserrat"/>
                          <a:cs typeface="Montserrat"/>
                          <a:sym typeface="Montserrat"/>
                        </a:rPr>
                        <a:t>Desirable Target </a:t>
                      </a:r>
                      <a:endParaRPr b="1" sz="2999" u="sng">
                        <a:solidFill>
                          <a:srgbClr val="FFFF00"/>
                        </a:solidFill>
                        <a:latin typeface="Teko"/>
                        <a:ea typeface="Teko"/>
                        <a:cs typeface="Teko"/>
                        <a:sym typeface="Teko"/>
                      </a:endParaRPr>
                    </a:p>
                  </a:txBody>
                  <a:tcPr marT="190500" marB="190500" marR="190500" marL="190500" anchor="ctr">
                    <a:lnL cap="flat" cmpd="sng" w="38100">
                      <a:solidFill>
                        <a:srgbClr val="60B3DD"/>
                      </a:solidFill>
                      <a:prstDash val="solid"/>
                      <a:round/>
                      <a:headEnd len="sm" w="sm" type="none"/>
                      <a:tailEnd len="sm" w="sm" type="none"/>
                    </a:lnL>
                    <a:lnR cap="flat" cmpd="sng" w="38100">
                      <a:solidFill>
                        <a:srgbClr val="60B3DD"/>
                      </a:solidFill>
                      <a:prstDash val="solid"/>
                      <a:round/>
                      <a:headEnd len="sm" w="sm" type="none"/>
                      <a:tailEnd len="sm" w="sm" type="none"/>
                    </a:lnR>
                    <a:lnT cap="flat" cmpd="sng" w="38100">
                      <a:solidFill>
                        <a:srgbClr val="60B3DD"/>
                      </a:solidFill>
                      <a:prstDash val="solid"/>
                      <a:round/>
                      <a:headEnd len="sm" w="sm" type="none"/>
                      <a:tailEnd len="sm" w="sm" type="none"/>
                    </a:lnT>
                    <a:lnB cap="flat" cmpd="sng" w="38100">
                      <a:solidFill>
                        <a:srgbClr val="60B3DD"/>
                      </a:solidFill>
                      <a:prstDash val="solid"/>
                      <a:round/>
                      <a:headEnd len="sm" w="sm" type="none"/>
                      <a:tailEnd len="sm" w="sm" type="none"/>
                    </a:lnB>
                  </a:tcPr>
                </a:tc>
                <a:tc>
                  <a:txBody>
                    <a:bodyPr/>
                    <a:lstStyle/>
                    <a:p>
                      <a:pPr indent="-361950" lvl="0" marL="457200" rtl="0" algn="l">
                        <a:lnSpc>
                          <a:spcPct val="140000"/>
                        </a:lnSpc>
                        <a:spcBef>
                          <a:spcPts val="0"/>
                        </a:spcBef>
                        <a:spcAft>
                          <a:spcPts val="0"/>
                        </a:spcAft>
                        <a:buClr>
                          <a:srgbClr val="60B3DD"/>
                        </a:buClr>
                        <a:buSzPts val="2100"/>
                        <a:buFont typeface="Montserrat"/>
                        <a:buChar char="-"/>
                      </a:pPr>
                      <a:r>
                        <a:rPr lang="en-US" sz="2100">
                          <a:solidFill>
                            <a:srgbClr val="60B3DD"/>
                          </a:solidFill>
                          <a:latin typeface="Montserrat"/>
                          <a:ea typeface="Montserrat"/>
                          <a:cs typeface="Montserrat"/>
                          <a:sym typeface="Montserrat"/>
                        </a:rPr>
                        <a:t>bool moveCheck()</a:t>
                      </a:r>
                      <a:endParaRPr sz="2100">
                        <a:solidFill>
                          <a:srgbClr val="60B3DD"/>
                        </a:solidFill>
                        <a:latin typeface="Montserrat"/>
                        <a:ea typeface="Montserrat"/>
                        <a:cs typeface="Montserrat"/>
                        <a:sym typeface="Montserrat"/>
                      </a:endParaRPr>
                    </a:p>
                    <a:p>
                      <a:pPr indent="-361950" lvl="0" marL="457200" rtl="0" algn="l">
                        <a:lnSpc>
                          <a:spcPct val="140000"/>
                        </a:lnSpc>
                        <a:spcBef>
                          <a:spcPts val="0"/>
                        </a:spcBef>
                        <a:spcAft>
                          <a:spcPts val="0"/>
                        </a:spcAft>
                        <a:buClr>
                          <a:srgbClr val="60B3DD"/>
                        </a:buClr>
                        <a:buSzPts val="2100"/>
                        <a:buFont typeface="Montserrat"/>
                        <a:buChar char="-"/>
                      </a:pPr>
                      <a:r>
                        <a:rPr lang="en-US" sz="2100">
                          <a:solidFill>
                            <a:srgbClr val="60B3DD"/>
                          </a:solidFill>
                          <a:latin typeface="Montserrat"/>
                          <a:ea typeface="Montserrat"/>
                          <a:cs typeface="Montserrat"/>
                          <a:sym typeface="Montserrat"/>
                        </a:rPr>
                        <a:t>bool jumpCheck()</a:t>
                      </a:r>
                      <a:endParaRPr sz="2100">
                        <a:solidFill>
                          <a:srgbClr val="60B3DD"/>
                        </a:solidFill>
                        <a:latin typeface="Montserrat"/>
                        <a:ea typeface="Montserrat"/>
                        <a:cs typeface="Montserrat"/>
                        <a:sym typeface="Montserrat"/>
                      </a:endParaRPr>
                    </a:p>
                    <a:p>
                      <a:pPr indent="-361950" lvl="0" marL="457200" rtl="0" algn="l">
                        <a:lnSpc>
                          <a:spcPct val="140000"/>
                        </a:lnSpc>
                        <a:spcBef>
                          <a:spcPts val="0"/>
                        </a:spcBef>
                        <a:spcAft>
                          <a:spcPts val="0"/>
                        </a:spcAft>
                        <a:buClr>
                          <a:srgbClr val="60B3DD"/>
                        </a:buClr>
                        <a:buSzPts val="2100"/>
                        <a:buFont typeface="Montserrat"/>
                        <a:buChar char="-"/>
                      </a:pPr>
                      <a:r>
                        <a:rPr lang="en-US" sz="2100">
                          <a:solidFill>
                            <a:srgbClr val="60B3DD"/>
                          </a:solidFill>
                          <a:latin typeface="Montserrat"/>
                          <a:ea typeface="Montserrat"/>
                          <a:cs typeface="Montserrat"/>
                          <a:sym typeface="Montserrat"/>
                        </a:rPr>
                        <a:t>bool jumpedOver()</a:t>
                      </a:r>
                      <a:endParaRPr sz="2100">
                        <a:solidFill>
                          <a:srgbClr val="60B3DD"/>
                        </a:solidFill>
                        <a:latin typeface="Montserrat"/>
                        <a:ea typeface="Montserrat"/>
                        <a:cs typeface="Montserrat"/>
                        <a:sym typeface="Montserrat"/>
                      </a:endParaRPr>
                    </a:p>
                  </a:txBody>
                  <a:tcPr marT="190500" marB="190500" marR="190500" marL="190500" anchor="ctr">
                    <a:lnL cap="flat" cmpd="sng" w="38100">
                      <a:solidFill>
                        <a:srgbClr val="60B3DD"/>
                      </a:solidFill>
                      <a:prstDash val="solid"/>
                      <a:round/>
                      <a:headEnd len="sm" w="sm" type="none"/>
                      <a:tailEnd len="sm" w="sm" type="none"/>
                    </a:lnL>
                    <a:lnR cap="flat" cmpd="sng" w="38100">
                      <a:solidFill>
                        <a:srgbClr val="60B3DD"/>
                      </a:solidFill>
                      <a:prstDash val="solid"/>
                      <a:round/>
                      <a:headEnd len="sm" w="sm" type="none"/>
                      <a:tailEnd len="sm" w="sm" type="none"/>
                    </a:lnR>
                    <a:lnT cap="flat" cmpd="sng" w="38100">
                      <a:solidFill>
                        <a:srgbClr val="60B3DD"/>
                      </a:solidFill>
                      <a:prstDash val="solid"/>
                      <a:round/>
                      <a:headEnd len="sm" w="sm" type="none"/>
                      <a:tailEnd len="sm" w="sm" type="none"/>
                    </a:lnT>
                    <a:lnB cap="flat" cmpd="sng" w="38100">
                      <a:solidFill>
                        <a:srgbClr val="60B3DD"/>
                      </a:solidFill>
                      <a:prstDash val="solid"/>
                      <a:round/>
                      <a:headEnd len="sm" w="sm" type="none"/>
                      <a:tailEnd len="sm" w="sm" type="none"/>
                    </a:lnB>
                  </a:tcPr>
                </a:tc>
              </a:tr>
              <a:tr h="2032475">
                <a:tc>
                  <a:txBody>
                    <a:bodyPr/>
                    <a:lstStyle/>
                    <a:p>
                      <a:pPr indent="0" lvl="0" marL="0" marR="0" rtl="0" algn="ctr">
                        <a:lnSpc>
                          <a:spcPct val="140013"/>
                        </a:lnSpc>
                        <a:spcBef>
                          <a:spcPts val="0"/>
                        </a:spcBef>
                        <a:spcAft>
                          <a:spcPts val="0"/>
                        </a:spcAft>
                        <a:buNone/>
                      </a:pPr>
                      <a:r>
                        <a:rPr b="1" lang="en-US" sz="2999">
                          <a:solidFill>
                            <a:srgbClr val="FF9900"/>
                          </a:solidFill>
                          <a:latin typeface="Teko"/>
                          <a:ea typeface="Teko"/>
                          <a:cs typeface="Teko"/>
                          <a:sym typeface="Teko"/>
                        </a:rPr>
                        <a:t>LAYER 4</a:t>
                      </a:r>
                      <a:endParaRPr b="1" sz="2999">
                        <a:solidFill>
                          <a:srgbClr val="FF9900"/>
                        </a:solidFill>
                        <a:latin typeface="Teko"/>
                        <a:ea typeface="Teko"/>
                        <a:cs typeface="Teko"/>
                        <a:sym typeface="Teko"/>
                      </a:endParaRPr>
                    </a:p>
                    <a:p>
                      <a:pPr indent="0" lvl="0" marL="0" rtl="0" algn="ctr">
                        <a:lnSpc>
                          <a:spcPct val="140000"/>
                        </a:lnSpc>
                        <a:spcBef>
                          <a:spcPts val="0"/>
                        </a:spcBef>
                        <a:spcAft>
                          <a:spcPts val="0"/>
                        </a:spcAft>
                        <a:buNone/>
                      </a:pPr>
                      <a:r>
                        <a:rPr lang="en-US" sz="2100" u="sng">
                          <a:solidFill>
                            <a:srgbClr val="FF9900"/>
                          </a:solidFill>
                          <a:latin typeface="Montserrat"/>
                          <a:ea typeface="Montserrat"/>
                          <a:cs typeface="Montserrat"/>
                          <a:sym typeface="Montserrat"/>
                        </a:rPr>
                        <a:t>High Target </a:t>
                      </a:r>
                      <a:endParaRPr b="1" sz="2999" u="sng">
                        <a:solidFill>
                          <a:srgbClr val="FF9900"/>
                        </a:solidFill>
                        <a:latin typeface="Teko"/>
                        <a:ea typeface="Teko"/>
                        <a:cs typeface="Teko"/>
                        <a:sym typeface="Teko"/>
                      </a:endParaRPr>
                    </a:p>
                  </a:txBody>
                  <a:tcPr marT="190500" marB="190500" marR="190500" marL="190500" anchor="ctr">
                    <a:lnL cap="flat" cmpd="sng" w="38100">
                      <a:solidFill>
                        <a:srgbClr val="60B3DD"/>
                      </a:solidFill>
                      <a:prstDash val="solid"/>
                      <a:round/>
                      <a:headEnd len="sm" w="sm" type="none"/>
                      <a:tailEnd len="sm" w="sm" type="none"/>
                    </a:lnL>
                    <a:lnR cap="flat" cmpd="sng" w="38100">
                      <a:solidFill>
                        <a:srgbClr val="60B3DD"/>
                      </a:solidFill>
                      <a:prstDash val="solid"/>
                      <a:round/>
                      <a:headEnd len="sm" w="sm" type="none"/>
                      <a:tailEnd len="sm" w="sm" type="none"/>
                    </a:lnR>
                    <a:lnT cap="flat" cmpd="sng" w="38100">
                      <a:solidFill>
                        <a:srgbClr val="60B3DD"/>
                      </a:solidFill>
                      <a:prstDash val="solid"/>
                      <a:round/>
                      <a:headEnd len="sm" w="sm" type="none"/>
                      <a:tailEnd len="sm" w="sm" type="none"/>
                    </a:lnT>
                    <a:lnB cap="flat" cmpd="sng" w="38100">
                      <a:solidFill>
                        <a:srgbClr val="60B3DD"/>
                      </a:solidFill>
                      <a:prstDash val="solid"/>
                      <a:round/>
                      <a:headEnd len="sm" w="sm" type="none"/>
                      <a:tailEnd len="sm" w="sm" type="none"/>
                    </a:lnB>
                  </a:tcPr>
                </a:tc>
                <a:tc>
                  <a:txBody>
                    <a:bodyPr/>
                    <a:lstStyle/>
                    <a:p>
                      <a:pPr indent="-361950" lvl="0" marL="457200" rtl="0" algn="l">
                        <a:lnSpc>
                          <a:spcPct val="140000"/>
                        </a:lnSpc>
                        <a:spcBef>
                          <a:spcPts val="0"/>
                        </a:spcBef>
                        <a:spcAft>
                          <a:spcPts val="0"/>
                        </a:spcAft>
                        <a:buClr>
                          <a:srgbClr val="60B3DD"/>
                        </a:buClr>
                        <a:buSzPts val="2100"/>
                        <a:buFont typeface="Montserrat"/>
                        <a:buChar char="-"/>
                      </a:pPr>
                      <a:r>
                        <a:rPr lang="en-US" sz="2100">
                          <a:solidFill>
                            <a:srgbClr val="60B3DD"/>
                          </a:solidFill>
                          <a:latin typeface="Montserrat"/>
                          <a:ea typeface="Montserrat"/>
                          <a:cs typeface="Montserrat"/>
                          <a:sym typeface="Montserrat"/>
                        </a:rPr>
                        <a:t>void multipleJump()</a:t>
                      </a:r>
                      <a:endParaRPr sz="2100">
                        <a:solidFill>
                          <a:srgbClr val="60B3DD"/>
                        </a:solidFill>
                        <a:latin typeface="Montserrat"/>
                        <a:ea typeface="Montserrat"/>
                        <a:cs typeface="Montserrat"/>
                        <a:sym typeface="Montserrat"/>
                      </a:endParaRPr>
                    </a:p>
                    <a:p>
                      <a:pPr indent="-361950" lvl="0" marL="457200" rtl="0" algn="l">
                        <a:lnSpc>
                          <a:spcPct val="140000"/>
                        </a:lnSpc>
                        <a:spcBef>
                          <a:spcPts val="0"/>
                        </a:spcBef>
                        <a:spcAft>
                          <a:spcPts val="0"/>
                        </a:spcAft>
                        <a:buClr>
                          <a:srgbClr val="60B3DD"/>
                        </a:buClr>
                        <a:buSzPts val="2100"/>
                        <a:buFont typeface="Montserrat"/>
                        <a:buChar char="-"/>
                      </a:pPr>
                      <a:r>
                        <a:rPr lang="en-US" sz="2100">
                          <a:solidFill>
                            <a:srgbClr val="60B3DD"/>
                          </a:solidFill>
                          <a:latin typeface="Montserrat"/>
                          <a:ea typeface="Montserrat"/>
                          <a:cs typeface="Montserrat"/>
                          <a:sym typeface="Montserrat"/>
                        </a:rPr>
                        <a:t>bool multipleJumpCheck()</a:t>
                      </a:r>
                      <a:endParaRPr sz="2100">
                        <a:solidFill>
                          <a:srgbClr val="60B3DD"/>
                        </a:solidFill>
                        <a:latin typeface="Montserrat"/>
                        <a:ea typeface="Montserrat"/>
                        <a:cs typeface="Montserrat"/>
                        <a:sym typeface="Montserrat"/>
                      </a:endParaRPr>
                    </a:p>
                    <a:p>
                      <a:pPr indent="-361950" lvl="0" marL="457200" rtl="0" algn="l">
                        <a:lnSpc>
                          <a:spcPct val="140000"/>
                        </a:lnSpc>
                        <a:spcBef>
                          <a:spcPts val="0"/>
                        </a:spcBef>
                        <a:spcAft>
                          <a:spcPts val="0"/>
                        </a:spcAft>
                        <a:buClr>
                          <a:srgbClr val="60B3DD"/>
                        </a:buClr>
                        <a:buSzPts val="2100"/>
                        <a:buFont typeface="Montserrat"/>
                        <a:buChar char="-"/>
                      </a:pPr>
                      <a:r>
                        <a:rPr lang="en-US" sz="2100">
                          <a:solidFill>
                            <a:srgbClr val="60B3DD"/>
                          </a:solidFill>
                          <a:latin typeface="Montserrat"/>
                          <a:ea typeface="Montserrat"/>
                          <a:cs typeface="Montserrat"/>
                          <a:sym typeface="Montserrat"/>
                        </a:rPr>
                        <a:t>int PossibleMove()</a:t>
                      </a:r>
                      <a:endParaRPr sz="2100">
                        <a:solidFill>
                          <a:srgbClr val="60B3DD"/>
                        </a:solidFill>
                        <a:latin typeface="Montserrat"/>
                        <a:ea typeface="Montserrat"/>
                        <a:cs typeface="Montserrat"/>
                        <a:sym typeface="Montserrat"/>
                      </a:endParaRPr>
                    </a:p>
                    <a:p>
                      <a:pPr indent="-361950" lvl="0" marL="457200" rtl="0" algn="l">
                        <a:lnSpc>
                          <a:spcPct val="140000"/>
                        </a:lnSpc>
                        <a:spcBef>
                          <a:spcPts val="0"/>
                        </a:spcBef>
                        <a:spcAft>
                          <a:spcPts val="0"/>
                        </a:spcAft>
                        <a:buClr>
                          <a:srgbClr val="60B3DD"/>
                        </a:buClr>
                        <a:buSzPts val="2100"/>
                        <a:buFont typeface="Montserrat"/>
                        <a:buChar char="-"/>
                      </a:pPr>
                      <a:r>
                        <a:rPr lang="en-US" sz="2100">
                          <a:solidFill>
                            <a:srgbClr val="60B3DD"/>
                          </a:solidFill>
                          <a:latin typeface="Montserrat"/>
                          <a:ea typeface="Montserrat"/>
                          <a:cs typeface="Montserrat"/>
                          <a:sym typeface="Montserrat"/>
                        </a:rPr>
                        <a:t>void promoteMove()</a:t>
                      </a:r>
                      <a:endParaRPr sz="2100">
                        <a:solidFill>
                          <a:srgbClr val="60B3DD"/>
                        </a:solidFill>
                        <a:latin typeface="Montserrat"/>
                        <a:ea typeface="Montserrat"/>
                        <a:cs typeface="Montserrat"/>
                        <a:sym typeface="Montserrat"/>
                      </a:endParaRPr>
                    </a:p>
                  </a:txBody>
                  <a:tcPr marT="190500" marB="190500" marR="190500" marL="190500" anchor="ctr">
                    <a:lnL cap="flat" cmpd="sng" w="38100">
                      <a:solidFill>
                        <a:srgbClr val="60B3DD"/>
                      </a:solidFill>
                      <a:prstDash val="solid"/>
                      <a:round/>
                      <a:headEnd len="sm" w="sm" type="none"/>
                      <a:tailEnd len="sm" w="sm" type="none"/>
                    </a:lnL>
                    <a:lnR cap="flat" cmpd="sng" w="38100">
                      <a:solidFill>
                        <a:srgbClr val="60B3DD"/>
                      </a:solidFill>
                      <a:prstDash val="solid"/>
                      <a:round/>
                      <a:headEnd len="sm" w="sm" type="none"/>
                      <a:tailEnd len="sm" w="sm" type="none"/>
                    </a:lnR>
                    <a:lnT cap="flat" cmpd="sng" w="38100">
                      <a:solidFill>
                        <a:srgbClr val="60B3DD"/>
                      </a:solidFill>
                      <a:prstDash val="solid"/>
                      <a:round/>
                      <a:headEnd len="sm" w="sm" type="none"/>
                      <a:tailEnd len="sm" w="sm" type="none"/>
                    </a:lnT>
                    <a:lnB cap="flat" cmpd="sng" w="38100">
                      <a:solidFill>
                        <a:srgbClr val="60B3DD"/>
                      </a:solidFill>
                      <a:prstDash val="solid"/>
                      <a:round/>
                      <a:headEnd len="sm" w="sm" type="none"/>
                      <a:tailEnd len="sm" w="sm" type="none"/>
                    </a:lnB>
                  </a:tcPr>
                </a:tc>
              </a:tr>
              <a:tr h="1587225">
                <a:tc>
                  <a:txBody>
                    <a:bodyPr/>
                    <a:lstStyle/>
                    <a:p>
                      <a:pPr indent="0" lvl="0" marL="0" marR="0" rtl="0" algn="ctr">
                        <a:lnSpc>
                          <a:spcPct val="140013"/>
                        </a:lnSpc>
                        <a:spcBef>
                          <a:spcPts val="0"/>
                        </a:spcBef>
                        <a:spcAft>
                          <a:spcPts val="0"/>
                        </a:spcAft>
                        <a:buNone/>
                      </a:pPr>
                      <a:r>
                        <a:rPr b="1" lang="en-US" sz="2999">
                          <a:solidFill>
                            <a:srgbClr val="FF0000"/>
                          </a:solidFill>
                          <a:latin typeface="Teko"/>
                          <a:ea typeface="Teko"/>
                          <a:cs typeface="Teko"/>
                          <a:sym typeface="Teko"/>
                        </a:rPr>
                        <a:t>LAYER 5</a:t>
                      </a:r>
                      <a:endParaRPr b="1" sz="2999">
                        <a:solidFill>
                          <a:srgbClr val="FF0000"/>
                        </a:solidFill>
                        <a:latin typeface="Teko"/>
                        <a:ea typeface="Teko"/>
                        <a:cs typeface="Teko"/>
                        <a:sym typeface="Teko"/>
                      </a:endParaRPr>
                    </a:p>
                    <a:p>
                      <a:pPr indent="0" lvl="0" marL="0" rtl="0" algn="ctr">
                        <a:lnSpc>
                          <a:spcPct val="140000"/>
                        </a:lnSpc>
                        <a:spcBef>
                          <a:spcPts val="0"/>
                        </a:spcBef>
                        <a:spcAft>
                          <a:spcPts val="0"/>
                        </a:spcAft>
                        <a:buNone/>
                      </a:pPr>
                      <a:r>
                        <a:rPr lang="en-US" sz="2100" u="sng">
                          <a:solidFill>
                            <a:srgbClr val="FF0000"/>
                          </a:solidFill>
                          <a:latin typeface="Montserrat"/>
                          <a:ea typeface="Montserrat"/>
                          <a:cs typeface="Montserrat"/>
                          <a:sym typeface="Montserrat"/>
                        </a:rPr>
                        <a:t>Extras </a:t>
                      </a:r>
                      <a:endParaRPr b="1" sz="2999" u="sng">
                        <a:solidFill>
                          <a:srgbClr val="FF0000"/>
                        </a:solidFill>
                        <a:latin typeface="Teko"/>
                        <a:ea typeface="Teko"/>
                        <a:cs typeface="Teko"/>
                        <a:sym typeface="Teko"/>
                      </a:endParaRPr>
                    </a:p>
                  </a:txBody>
                  <a:tcPr marT="190500" marB="190500" marR="190500" marL="190500" anchor="ctr">
                    <a:lnL cap="flat" cmpd="sng" w="38100">
                      <a:solidFill>
                        <a:srgbClr val="60B3DD"/>
                      </a:solidFill>
                      <a:prstDash val="solid"/>
                      <a:round/>
                      <a:headEnd len="sm" w="sm" type="none"/>
                      <a:tailEnd len="sm" w="sm" type="none"/>
                    </a:lnL>
                    <a:lnR cap="flat" cmpd="sng" w="38100">
                      <a:solidFill>
                        <a:srgbClr val="60B3DD"/>
                      </a:solidFill>
                      <a:prstDash val="solid"/>
                      <a:round/>
                      <a:headEnd len="sm" w="sm" type="none"/>
                      <a:tailEnd len="sm" w="sm" type="none"/>
                    </a:lnR>
                    <a:lnT cap="flat" cmpd="sng" w="38100">
                      <a:solidFill>
                        <a:srgbClr val="60B3DD"/>
                      </a:solidFill>
                      <a:prstDash val="solid"/>
                      <a:round/>
                      <a:headEnd len="sm" w="sm" type="none"/>
                      <a:tailEnd len="sm" w="sm" type="none"/>
                    </a:lnT>
                    <a:lnB cap="flat" cmpd="sng" w="38100">
                      <a:solidFill>
                        <a:srgbClr val="60B3DD"/>
                      </a:solidFill>
                      <a:prstDash val="solid"/>
                      <a:round/>
                      <a:headEnd len="sm" w="sm" type="none"/>
                      <a:tailEnd len="sm" w="sm" type="none"/>
                    </a:lnB>
                  </a:tcPr>
                </a:tc>
                <a:tc>
                  <a:txBody>
                    <a:bodyPr/>
                    <a:lstStyle/>
                    <a:p>
                      <a:pPr indent="-361950" lvl="0" marL="457200" rtl="0" algn="l">
                        <a:lnSpc>
                          <a:spcPct val="140000"/>
                        </a:lnSpc>
                        <a:spcBef>
                          <a:spcPts val="0"/>
                        </a:spcBef>
                        <a:spcAft>
                          <a:spcPts val="0"/>
                        </a:spcAft>
                        <a:buClr>
                          <a:srgbClr val="60B3DD"/>
                        </a:buClr>
                        <a:buSzPts val="2100"/>
                        <a:buFont typeface="Montserrat"/>
                        <a:buChar char="-"/>
                      </a:pPr>
                      <a:r>
                        <a:rPr lang="en-US" sz="2100">
                          <a:solidFill>
                            <a:srgbClr val="60B3DD"/>
                          </a:solidFill>
                          <a:latin typeface="Montserrat"/>
                          <a:ea typeface="Montserrat"/>
                          <a:cs typeface="Montserrat"/>
                          <a:sym typeface="Montserrat"/>
                        </a:rPr>
                        <a:t>Create an AI object class</a:t>
                      </a:r>
                      <a:endParaRPr sz="2100">
                        <a:solidFill>
                          <a:srgbClr val="60B3DD"/>
                        </a:solidFill>
                        <a:latin typeface="Montserrat"/>
                        <a:ea typeface="Montserrat"/>
                        <a:cs typeface="Montserrat"/>
                        <a:sym typeface="Montserrat"/>
                      </a:endParaRPr>
                    </a:p>
                    <a:p>
                      <a:pPr indent="-361950" lvl="0" marL="457200" rtl="0" algn="l">
                        <a:lnSpc>
                          <a:spcPct val="140000"/>
                        </a:lnSpc>
                        <a:spcBef>
                          <a:spcPts val="0"/>
                        </a:spcBef>
                        <a:spcAft>
                          <a:spcPts val="0"/>
                        </a:spcAft>
                        <a:buClr>
                          <a:srgbClr val="60B3DD"/>
                        </a:buClr>
                        <a:buSzPts val="2100"/>
                        <a:buFont typeface="Montserrat"/>
                        <a:buChar char="-"/>
                      </a:pPr>
                      <a:r>
                        <a:rPr lang="en-US" sz="2100">
                          <a:solidFill>
                            <a:srgbClr val="60B3DD"/>
                          </a:solidFill>
                          <a:latin typeface="Montserrat"/>
                          <a:ea typeface="Montserrat"/>
                          <a:cs typeface="Montserrat"/>
                          <a:sym typeface="Montserrat"/>
                        </a:rPr>
                        <a:t>Extra features</a:t>
                      </a:r>
                      <a:endParaRPr sz="2100">
                        <a:solidFill>
                          <a:srgbClr val="60B3DD"/>
                        </a:solidFill>
                        <a:latin typeface="Montserrat"/>
                        <a:ea typeface="Montserrat"/>
                        <a:cs typeface="Montserrat"/>
                        <a:sym typeface="Montserrat"/>
                      </a:endParaRPr>
                    </a:p>
                  </a:txBody>
                  <a:tcPr marT="190500" marB="190500" marR="190500" marL="190500" anchor="ctr">
                    <a:lnL cap="flat" cmpd="sng" w="38100">
                      <a:solidFill>
                        <a:srgbClr val="60B3DD"/>
                      </a:solidFill>
                      <a:prstDash val="solid"/>
                      <a:round/>
                      <a:headEnd len="sm" w="sm" type="none"/>
                      <a:tailEnd len="sm" w="sm" type="none"/>
                    </a:lnL>
                    <a:lnR cap="flat" cmpd="sng" w="38100">
                      <a:solidFill>
                        <a:srgbClr val="60B3DD"/>
                      </a:solidFill>
                      <a:prstDash val="solid"/>
                      <a:round/>
                      <a:headEnd len="sm" w="sm" type="none"/>
                      <a:tailEnd len="sm" w="sm" type="none"/>
                    </a:lnR>
                    <a:lnT cap="flat" cmpd="sng" w="38100">
                      <a:solidFill>
                        <a:srgbClr val="60B3DD"/>
                      </a:solidFill>
                      <a:prstDash val="solid"/>
                      <a:round/>
                      <a:headEnd len="sm" w="sm" type="none"/>
                      <a:tailEnd len="sm" w="sm" type="none"/>
                    </a:lnT>
                    <a:lnB cap="flat" cmpd="sng" w="38100">
                      <a:solidFill>
                        <a:srgbClr val="60B3DD"/>
                      </a:solidFill>
                      <a:prstDash val="solid"/>
                      <a:round/>
                      <a:headEnd len="sm" w="sm" type="none"/>
                      <a:tailEnd len="sm" w="sm" type="none"/>
                    </a:lnB>
                  </a:tcPr>
                </a:tc>
              </a:tr>
            </a:tbl>
          </a:graphicData>
        </a:graphic>
      </p:graphicFrame>
      <p:sp>
        <p:nvSpPr>
          <p:cNvPr id="280" name="Google Shape;280;p22"/>
          <p:cNvSpPr txBox="1"/>
          <p:nvPr/>
        </p:nvSpPr>
        <p:spPr>
          <a:xfrm>
            <a:off x="1006400" y="-122100"/>
            <a:ext cx="16275300" cy="1539300"/>
          </a:xfrm>
          <a:prstGeom prst="rect">
            <a:avLst/>
          </a:prstGeom>
          <a:noFill/>
          <a:ln>
            <a:noFill/>
          </a:ln>
          <a:effectLst>
            <a:outerShdw blurRad="828675" rotWithShape="0" algn="bl" dir="840000" dist="19050">
              <a:srgbClr val="6CE5E8">
                <a:alpha val="95000"/>
              </a:srgbClr>
            </a:outerShdw>
          </a:effectLst>
        </p:spPr>
        <p:txBody>
          <a:bodyPr anchorCtr="0" anchor="t" bIns="0" lIns="0" spcFirstLastPara="1" rIns="0" wrap="square" tIns="0">
            <a:spAutoFit/>
          </a:bodyPr>
          <a:lstStyle/>
          <a:p>
            <a:pPr indent="0" lvl="0" marL="0" rtl="0" algn="ctr">
              <a:lnSpc>
                <a:spcPct val="120000"/>
              </a:lnSpc>
              <a:spcBef>
                <a:spcPts val="0"/>
              </a:spcBef>
              <a:spcAft>
                <a:spcPts val="0"/>
              </a:spcAft>
              <a:buClr>
                <a:schemeClr val="dk1"/>
              </a:buClr>
              <a:buFont typeface="Arial"/>
              <a:buNone/>
            </a:pPr>
            <a:r>
              <a:rPr lang="en-US" sz="10000">
                <a:solidFill>
                  <a:schemeClr val="lt1"/>
                </a:solidFill>
                <a:latin typeface="Teko"/>
                <a:ea typeface="Teko"/>
                <a:cs typeface="Teko"/>
                <a:sym typeface="Teko"/>
              </a:rPr>
              <a:t>Layered Development Schedule</a:t>
            </a:r>
            <a:endParaRPr sz="10000">
              <a:solidFill>
                <a:schemeClr val="lt1"/>
              </a:solidFill>
              <a:latin typeface="Teko"/>
              <a:ea typeface="Teko"/>
              <a:cs typeface="Teko"/>
              <a:sym typeface="Tek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9"/>
                                        </p:tgtEl>
                                        <p:attrNameLst>
                                          <p:attrName>style.visibility</p:attrName>
                                        </p:attrNameLst>
                                      </p:cBhvr>
                                      <p:to>
                                        <p:strVal val="visible"/>
                                      </p:to>
                                    </p:set>
                                    <p:anim calcmode="lin" valueType="num">
                                      <p:cBhvr additive="base">
                                        <p:cTn dur="1500"/>
                                        <p:tgtEl>
                                          <p:spTgt spid="279"/>
                                        </p:tgtEl>
                                        <p:attrNameLst>
                                          <p:attrName>ppt_w</p:attrName>
                                        </p:attrNameLst>
                                      </p:cBhvr>
                                      <p:tavLst>
                                        <p:tav fmla="" tm="0">
                                          <p:val>
                                            <p:strVal val="0"/>
                                          </p:val>
                                        </p:tav>
                                        <p:tav fmla="" tm="100000">
                                          <p:val>
                                            <p:strVal val="#ppt_w"/>
                                          </p:val>
                                        </p:tav>
                                      </p:tavLst>
                                    </p:anim>
                                    <p:anim calcmode="lin" valueType="num">
                                      <p:cBhvr additive="base">
                                        <p:cTn dur="1500"/>
                                        <p:tgtEl>
                                          <p:spTgt spid="27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23"/>
          <p:cNvPicPr preferRelativeResize="0"/>
          <p:nvPr/>
        </p:nvPicPr>
        <p:blipFill rotWithShape="1">
          <a:blip r:embed="rId3">
            <a:alphaModFix/>
          </a:blip>
          <a:srcRect b="7819" l="0" r="0" t="7827"/>
          <a:stretch/>
        </p:blipFill>
        <p:spPr>
          <a:xfrm>
            <a:off x="0" y="0"/>
            <a:ext cx="18288001" cy="10286999"/>
          </a:xfrm>
          <a:prstGeom prst="rect">
            <a:avLst/>
          </a:prstGeom>
          <a:noFill/>
          <a:ln>
            <a:noFill/>
          </a:ln>
        </p:spPr>
      </p:pic>
      <p:graphicFrame>
        <p:nvGraphicFramePr>
          <p:cNvPr id="286" name="Google Shape;286;p23"/>
          <p:cNvGraphicFramePr/>
          <p:nvPr/>
        </p:nvGraphicFramePr>
        <p:xfrm>
          <a:off x="2913750" y="2318321"/>
          <a:ext cx="3000000" cy="3000000"/>
        </p:xfrm>
        <a:graphic>
          <a:graphicData uri="http://schemas.openxmlformats.org/drawingml/2006/table">
            <a:tbl>
              <a:tblPr>
                <a:noFill/>
                <a:tableStyleId>{CAB7015B-D0D7-46C6-9ACA-F087D80BE46D}</a:tableStyleId>
              </a:tblPr>
              <a:tblGrid>
                <a:gridCol w="4057650"/>
                <a:gridCol w="4189075"/>
                <a:gridCol w="3926225"/>
              </a:tblGrid>
              <a:tr h="2271750">
                <a:tc>
                  <a:txBody>
                    <a:bodyPr/>
                    <a:lstStyle/>
                    <a:p>
                      <a:pPr indent="0" lvl="0" marL="0" marR="0" rtl="0" algn="ctr">
                        <a:lnSpc>
                          <a:spcPct val="1145363"/>
                        </a:lnSpc>
                        <a:spcBef>
                          <a:spcPts val="0"/>
                        </a:spcBef>
                        <a:spcAft>
                          <a:spcPts val="0"/>
                        </a:spcAft>
                        <a:buNone/>
                      </a:pPr>
                      <a:r>
                        <a:t/>
                      </a:r>
                      <a:endParaRPr sz="1100" u="none" cap="none" strike="noStrike"/>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tcPr>
                </a:tc>
                <a:tc>
                  <a:txBody>
                    <a:bodyPr/>
                    <a:lstStyle/>
                    <a:p>
                      <a:pPr indent="0" lvl="0" marL="0" marR="0" rtl="0" algn="ctr">
                        <a:lnSpc>
                          <a:spcPct val="1145363"/>
                        </a:lnSpc>
                        <a:spcBef>
                          <a:spcPts val="0"/>
                        </a:spcBef>
                        <a:spcAft>
                          <a:spcPts val="0"/>
                        </a:spcAft>
                        <a:buNone/>
                      </a:pPr>
                      <a:r>
                        <a:t/>
                      </a:r>
                      <a:endParaRPr sz="1100" u="none" cap="none" strike="noStrike"/>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tcPr>
                </a:tc>
                <a:tc>
                  <a:txBody>
                    <a:bodyPr/>
                    <a:lstStyle/>
                    <a:p>
                      <a:pPr indent="0" lvl="0" marL="0" marR="0" rtl="0" algn="ctr">
                        <a:lnSpc>
                          <a:spcPct val="1145363"/>
                        </a:lnSpc>
                        <a:spcBef>
                          <a:spcPts val="0"/>
                        </a:spcBef>
                        <a:spcAft>
                          <a:spcPts val="0"/>
                        </a:spcAft>
                        <a:buNone/>
                      </a:pPr>
                      <a:r>
                        <a:t/>
                      </a:r>
                      <a:endParaRPr sz="1100" u="none" cap="none" strike="noStrike"/>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tcPr>
                </a:tc>
              </a:tr>
              <a:tr h="1020375">
                <a:tc>
                  <a:txBody>
                    <a:bodyPr/>
                    <a:lstStyle/>
                    <a:p>
                      <a:pPr indent="0" lvl="0" marL="0" marR="0" rtl="0" algn="ctr">
                        <a:lnSpc>
                          <a:spcPct val="140000"/>
                        </a:lnSpc>
                        <a:spcBef>
                          <a:spcPts val="0"/>
                        </a:spcBef>
                        <a:spcAft>
                          <a:spcPts val="0"/>
                        </a:spcAft>
                        <a:buNone/>
                      </a:pPr>
                      <a:r>
                        <a:rPr b="1" lang="en-US" sz="3000">
                          <a:solidFill>
                            <a:srgbClr val="4DD0E1"/>
                          </a:solidFill>
                          <a:latin typeface="Teko"/>
                          <a:ea typeface="Teko"/>
                          <a:cs typeface="Teko"/>
                          <a:sym typeface="Teko"/>
                        </a:rPr>
                        <a:t>Project Manager</a:t>
                      </a:r>
                      <a:endParaRPr sz="1100" u="none" cap="none" strike="noStrike">
                        <a:solidFill>
                          <a:srgbClr val="4DD0E1"/>
                        </a:solidFill>
                      </a:endParaRPr>
                    </a:p>
                  </a:txBody>
                  <a:tcPr marT="190500" marB="190500" marR="190500" marL="190500">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3000">
                          <a:solidFill>
                            <a:srgbClr val="FF00FF"/>
                          </a:solidFill>
                          <a:latin typeface="Teko"/>
                          <a:ea typeface="Teko"/>
                          <a:cs typeface="Teko"/>
                          <a:sym typeface="Teko"/>
                        </a:rPr>
                        <a:t>Tech Lead</a:t>
                      </a:r>
                      <a:endParaRPr sz="1100" u="none" cap="none" strike="noStrike">
                        <a:solidFill>
                          <a:srgbClr val="FF00FF"/>
                        </a:solidFill>
                      </a:endParaRPr>
                    </a:p>
                  </a:txBody>
                  <a:tcPr marT="190500" marB="190500" marR="190500" marL="190500">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3000">
                          <a:solidFill>
                            <a:srgbClr val="00FF00"/>
                          </a:solidFill>
                          <a:latin typeface="Teko"/>
                          <a:ea typeface="Teko"/>
                          <a:cs typeface="Teko"/>
                          <a:sym typeface="Teko"/>
                        </a:rPr>
                        <a:t>QA</a:t>
                      </a:r>
                      <a:endParaRPr sz="1100" u="none" cap="none" strike="noStrike">
                        <a:solidFill>
                          <a:srgbClr val="00FF00"/>
                        </a:solidFill>
                      </a:endParaRPr>
                    </a:p>
                  </a:txBody>
                  <a:tcPr marT="190500" marB="190500" marR="190500" marL="190500">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tcPr>
                </a:tc>
              </a:tr>
              <a:tr h="5777600">
                <a:tc>
                  <a:txBody>
                    <a:bodyPr/>
                    <a:lstStyle/>
                    <a:p>
                      <a:pPr indent="-355600" lvl="0" marL="457200" rtl="0" algn="l">
                        <a:lnSpc>
                          <a:spcPct val="115000"/>
                        </a:lnSpc>
                        <a:spcBef>
                          <a:spcPts val="0"/>
                        </a:spcBef>
                        <a:spcAft>
                          <a:spcPts val="0"/>
                        </a:spcAft>
                        <a:buClr>
                          <a:srgbClr val="4DD0E1"/>
                        </a:buClr>
                        <a:buSzPts val="2000"/>
                        <a:buFont typeface="Montserrat"/>
                        <a:buChar char="●"/>
                      </a:pPr>
                      <a:r>
                        <a:rPr lang="en-US" sz="2000">
                          <a:solidFill>
                            <a:srgbClr val="4DD0E1"/>
                          </a:solidFill>
                          <a:latin typeface="Montserrat"/>
                          <a:ea typeface="Montserrat"/>
                          <a:cs typeface="Montserrat"/>
                          <a:sym typeface="Montserrat"/>
                        </a:rPr>
                        <a:t>Layer 1: Create a player object class</a:t>
                      </a:r>
                      <a:endParaRPr sz="2000">
                        <a:solidFill>
                          <a:srgbClr val="4DD0E1"/>
                        </a:solidFill>
                        <a:latin typeface="Montserrat"/>
                        <a:ea typeface="Montserrat"/>
                        <a:cs typeface="Montserrat"/>
                        <a:sym typeface="Montserrat"/>
                      </a:endParaRPr>
                    </a:p>
                    <a:p>
                      <a:pPr indent="-355600" lvl="0" marL="457200" rtl="0" algn="l">
                        <a:lnSpc>
                          <a:spcPct val="115000"/>
                        </a:lnSpc>
                        <a:spcBef>
                          <a:spcPts val="0"/>
                        </a:spcBef>
                        <a:spcAft>
                          <a:spcPts val="0"/>
                        </a:spcAft>
                        <a:buClr>
                          <a:srgbClr val="4DD0E1"/>
                        </a:buClr>
                        <a:buSzPts val="2000"/>
                        <a:buFont typeface="Montserrat"/>
                        <a:buChar char="●"/>
                      </a:pPr>
                      <a:r>
                        <a:rPr lang="en-US" sz="2000">
                          <a:solidFill>
                            <a:srgbClr val="4DD0E1"/>
                          </a:solidFill>
                          <a:latin typeface="Montserrat"/>
                          <a:ea typeface="Montserrat"/>
                          <a:cs typeface="Montserrat"/>
                          <a:sym typeface="Montserrat"/>
                        </a:rPr>
                        <a:t>Layer 2: userInput()</a:t>
                      </a:r>
                      <a:endParaRPr sz="2000">
                        <a:solidFill>
                          <a:srgbClr val="4DD0E1"/>
                        </a:solidFill>
                        <a:latin typeface="Montserrat"/>
                        <a:ea typeface="Montserrat"/>
                        <a:cs typeface="Montserrat"/>
                        <a:sym typeface="Montserrat"/>
                      </a:endParaRPr>
                    </a:p>
                    <a:p>
                      <a:pPr indent="-355600" lvl="0" marL="457200" rtl="0" algn="l">
                        <a:lnSpc>
                          <a:spcPct val="115000"/>
                        </a:lnSpc>
                        <a:spcBef>
                          <a:spcPts val="0"/>
                        </a:spcBef>
                        <a:spcAft>
                          <a:spcPts val="0"/>
                        </a:spcAft>
                        <a:buClr>
                          <a:srgbClr val="4DD0E1"/>
                        </a:buClr>
                        <a:buSzPts val="2000"/>
                        <a:buFont typeface="Montserrat"/>
                        <a:buChar char="●"/>
                      </a:pPr>
                      <a:r>
                        <a:rPr lang="en-US" sz="2000">
                          <a:solidFill>
                            <a:srgbClr val="4DD0E1"/>
                          </a:solidFill>
                          <a:latin typeface="Montserrat"/>
                          <a:ea typeface="Montserrat"/>
                          <a:cs typeface="Montserrat"/>
                          <a:sym typeface="Montserrat"/>
                        </a:rPr>
                        <a:t>Layer 3: jumpCheck()</a:t>
                      </a:r>
                      <a:endParaRPr sz="2000">
                        <a:solidFill>
                          <a:srgbClr val="4DD0E1"/>
                        </a:solidFill>
                        <a:latin typeface="Montserrat"/>
                        <a:ea typeface="Montserrat"/>
                        <a:cs typeface="Montserrat"/>
                        <a:sym typeface="Montserrat"/>
                      </a:endParaRPr>
                    </a:p>
                    <a:p>
                      <a:pPr indent="-355600" lvl="0" marL="457200" rtl="0" algn="l">
                        <a:lnSpc>
                          <a:spcPct val="115000"/>
                        </a:lnSpc>
                        <a:spcBef>
                          <a:spcPts val="0"/>
                        </a:spcBef>
                        <a:spcAft>
                          <a:spcPts val="0"/>
                        </a:spcAft>
                        <a:buClr>
                          <a:srgbClr val="4DD0E1"/>
                        </a:buClr>
                        <a:buSzPts val="2000"/>
                        <a:buFont typeface="Montserrat"/>
                        <a:buChar char="●"/>
                      </a:pPr>
                      <a:r>
                        <a:rPr lang="en-US" sz="2000">
                          <a:solidFill>
                            <a:srgbClr val="4DD0E1"/>
                          </a:solidFill>
                          <a:latin typeface="Montserrat"/>
                          <a:ea typeface="Montserrat"/>
                          <a:cs typeface="Montserrat"/>
                          <a:sym typeface="Montserrat"/>
                        </a:rPr>
                        <a:t>Layer 4: multipleJump() - multipleJumpCheck()</a:t>
                      </a:r>
                      <a:endParaRPr sz="2600">
                        <a:solidFill>
                          <a:srgbClr val="4DD0E1"/>
                        </a:solidFill>
                        <a:latin typeface="Montserrat"/>
                        <a:ea typeface="Montserrat"/>
                        <a:cs typeface="Montserrat"/>
                        <a:sym typeface="Montserra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355600" lvl="0" marL="457200" rtl="0" algn="l">
                        <a:lnSpc>
                          <a:spcPct val="115000"/>
                        </a:lnSpc>
                        <a:spcBef>
                          <a:spcPts val="0"/>
                        </a:spcBef>
                        <a:spcAft>
                          <a:spcPts val="0"/>
                        </a:spcAft>
                        <a:buClr>
                          <a:srgbClr val="FF00FF"/>
                        </a:buClr>
                        <a:buSzPts val="2000"/>
                        <a:buFont typeface="Montserrat"/>
                        <a:buChar char="●"/>
                      </a:pPr>
                      <a:r>
                        <a:rPr lang="en-US" sz="2000">
                          <a:solidFill>
                            <a:srgbClr val="FF00FF"/>
                          </a:solidFill>
                          <a:latin typeface="Montserrat"/>
                          <a:ea typeface="Montserrat"/>
                          <a:cs typeface="Montserrat"/>
                          <a:sym typeface="Montserrat"/>
                        </a:rPr>
                        <a:t>Layer 1: Create a board object class,  remove(), board() </a:t>
                      </a:r>
                      <a:endParaRPr sz="2000">
                        <a:solidFill>
                          <a:srgbClr val="FF00FF"/>
                        </a:solidFill>
                        <a:latin typeface="Montserrat"/>
                        <a:ea typeface="Montserrat"/>
                        <a:cs typeface="Montserrat"/>
                        <a:sym typeface="Montserrat"/>
                      </a:endParaRPr>
                    </a:p>
                    <a:p>
                      <a:pPr indent="-355600" lvl="0" marL="457200" rtl="0" algn="l">
                        <a:lnSpc>
                          <a:spcPct val="115000"/>
                        </a:lnSpc>
                        <a:spcBef>
                          <a:spcPts val="0"/>
                        </a:spcBef>
                        <a:spcAft>
                          <a:spcPts val="0"/>
                        </a:spcAft>
                        <a:buClr>
                          <a:srgbClr val="FF00FF"/>
                        </a:buClr>
                        <a:buSzPts val="2000"/>
                        <a:buFont typeface="Montserrat"/>
                        <a:buChar char="●"/>
                      </a:pPr>
                      <a:r>
                        <a:rPr lang="en-US" sz="2000">
                          <a:solidFill>
                            <a:srgbClr val="FF00FF"/>
                          </a:solidFill>
                          <a:latin typeface="Montserrat"/>
                          <a:ea typeface="Montserrat"/>
                          <a:cs typeface="Montserrat"/>
                          <a:sym typeface="Montserrat"/>
                        </a:rPr>
                        <a:t>Layer 2: Jump() </a:t>
                      </a:r>
                      <a:endParaRPr sz="2000">
                        <a:solidFill>
                          <a:srgbClr val="FF00FF"/>
                        </a:solidFill>
                        <a:latin typeface="Montserrat"/>
                        <a:ea typeface="Montserrat"/>
                        <a:cs typeface="Montserrat"/>
                        <a:sym typeface="Montserrat"/>
                      </a:endParaRPr>
                    </a:p>
                    <a:p>
                      <a:pPr indent="-355600" lvl="0" marL="457200" rtl="0" algn="l">
                        <a:lnSpc>
                          <a:spcPct val="115000"/>
                        </a:lnSpc>
                        <a:spcBef>
                          <a:spcPts val="0"/>
                        </a:spcBef>
                        <a:spcAft>
                          <a:spcPts val="0"/>
                        </a:spcAft>
                        <a:buClr>
                          <a:srgbClr val="FF00FF"/>
                        </a:buClr>
                        <a:buSzPts val="2000"/>
                        <a:buFont typeface="Montserrat"/>
                        <a:buChar char="●"/>
                      </a:pPr>
                      <a:r>
                        <a:rPr lang="en-US" sz="2000">
                          <a:solidFill>
                            <a:srgbClr val="FF00FF"/>
                          </a:solidFill>
                          <a:latin typeface="Montserrat"/>
                          <a:ea typeface="Montserrat"/>
                          <a:cs typeface="Montserrat"/>
                          <a:sym typeface="Montserrat"/>
                        </a:rPr>
                        <a:t>Layer 3: moveCheck()</a:t>
                      </a:r>
                      <a:endParaRPr sz="2000">
                        <a:solidFill>
                          <a:srgbClr val="FF00FF"/>
                        </a:solidFill>
                        <a:latin typeface="Montserrat"/>
                        <a:ea typeface="Montserrat"/>
                        <a:cs typeface="Montserrat"/>
                        <a:sym typeface="Montserrat"/>
                      </a:endParaRPr>
                    </a:p>
                    <a:p>
                      <a:pPr indent="-355600" lvl="0" marL="457200" rtl="0" algn="l">
                        <a:lnSpc>
                          <a:spcPct val="115000"/>
                        </a:lnSpc>
                        <a:spcBef>
                          <a:spcPts val="0"/>
                        </a:spcBef>
                        <a:spcAft>
                          <a:spcPts val="0"/>
                        </a:spcAft>
                        <a:buClr>
                          <a:srgbClr val="FF00FF"/>
                        </a:buClr>
                        <a:buSzPts val="2000"/>
                        <a:buFont typeface="Montserrat"/>
                        <a:buChar char="●"/>
                      </a:pPr>
                      <a:r>
                        <a:rPr lang="en-US" sz="2000">
                          <a:solidFill>
                            <a:srgbClr val="FF00FF"/>
                          </a:solidFill>
                          <a:latin typeface="Montserrat"/>
                          <a:ea typeface="Montserrat"/>
                          <a:cs typeface="Montserrat"/>
                          <a:sym typeface="Montserrat"/>
                        </a:rPr>
                        <a:t>Layer 4: promoteMove()</a:t>
                      </a:r>
                      <a:endParaRPr sz="2600">
                        <a:solidFill>
                          <a:srgbClr val="FF00FF"/>
                        </a:solidFill>
                        <a:latin typeface="Montserrat"/>
                        <a:ea typeface="Montserrat"/>
                        <a:cs typeface="Montserrat"/>
                        <a:sym typeface="Montserra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355600" lvl="0" marL="457200" rtl="0" algn="l">
                        <a:lnSpc>
                          <a:spcPct val="115000"/>
                        </a:lnSpc>
                        <a:spcBef>
                          <a:spcPts val="0"/>
                        </a:spcBef>
                        <a:spcAft>
                          <a:spcPts val="0"/>
                        </a:spcAft>
                        <a:buClr>
                          <a:srgbClr val="00FF00"/>
                        </a:buClr>
                        <a:buSzPts val="2000"/>
                        <a:buFont typeface="Montserrat"/>
                        <a:buChar char="●"/>
                      </a:pPr>
                      <a:r>
                        <a:rPr lang="en-US" sz="2000">
                          <a:solidFill>
                            <a:srgbClr val="00FF00"/>
                          </a:solidFill>
                          <a:latin typeface="Montserrat"/>
                          <a:ea typeface="Montserrat"/>
                          <a:cs typeface="Montserrat"/>
                          <a:sym typeface="Montserrat"/>
                        </a:rPr>
                        <a:t>Layer 1: Create checker piece object class</a:t>
                      </a:r>
                      <a:endParaRPr sz="2000">
                        <a:solidFill>
                          <a:srgbClr val="00FF00"/>
                        </a:solidFill>
                        <a:latin typeface="Montserrat"/>
                        <a:ea typeface="Montserrat"/>
                        <a:cs typeface="Montserrat"/>
                        <a:sym typeface="Montserrat"/>
                      </a:endParaRPr>
                    </a:p>
                    <a:p>
                      <a:pPr indent="-355600" lvl="0" marL="457200" rtl="0" algn="l">
                        <a:lnSpc>
                          <a:spcPct val="115000"/>
                        </a:lnSpc>
                        <a:spcBef>
                          <a:spcPts val="0"/>
                        </a:spcBef>
                        <a:spcAft>
                          <a:spcPts val="0"/>
                        </a:spcAft>
                        <a:buClr>
                          <a:srgbClr val="00FF00"/>
                        </a:buClr>
                        <a:buSzPts val="2000"/>
                        <a:buFont typeface="Montserrat"/>
                        <a:buChar char="●"/>
                      </a:pPr>
                      <a:r>
                        <a:rPr lang="en-US" sz="2000">
                          <a:solidFill>
                            <a:srgbClr val="00FF00"/>
                          </a:solidFill>
                          <a:latin typeface="Montserrat"/>
                          <a:ea typeface="Montserrat"/>
                          <a:cs typeface="Montserrat"/>
                          <a:sym typeface="Montserrat"/>
                        </a:rPr>
                        <a:t>Layer 2: promote()</a:t>
                      </a:r>
                      <a:endParaRPr sz="2000">
                        <a:solidFill>
                          <a:srgbClr val="00FF00"/>
                        </a:solidFill>
                        <a:latin typeface="Montserrat"/>
                        <a:ea typeface="Montserrat"/>
                        <a:cs typeface="Montserrat"/>
                        <a:sym typeface="Montserrat"/>
                      </a:endParaRPr>
                    </a:p>
                    <a:p>
                      <a:pPr indent="-355600" lvl="0" marL="457200" rtl="0" algn="l">
                        <a:lnSpc>
                          <a:spcPct val="115000"/>
                        </a:lnSpc>
                        <a:spcBef>
                          <a:spcPts val="0"/>
                        </a:spcBef>
                        <a:spcAft>
                          <a:spcPts val="0"/>
                        </a:spcAft>
                        <a:buClr>
                          <a:srgbClr val="00FF00"/>
                        </a:buClr>
                        <a:buSzPts val="2000"/>
                        <a:buFont typeface="Montserrat"/>
                        <a:buChar char="●"/>
                      </a:pPr>
                      <a:r>
                        <a:rPr lang="en-US" sz="2000">
                          <a:solidFill>
                            <a:srgbClr val="00FF00"/>
                          </a:solidFill>
                          <a:latin typeface="Montserrat"/>
                          <a:ea typeface="Montserrat"/>
                          <a:cs typeface="Montserrat"/>
                          <a:sym typeface="Montserrat"/>
                        </a:rPr>
                        <a:t>Layer 3: jumpedOver()</a:t>
                      </a:r>
                      <a:endParaRPr sz="2000">
                        <a:solidFill>
                          <a:srgbClr val="00FF00"/>
                        </a:solidFill>
                        <a:latin typeface="Montserrat"/>
                        <a:ea typeface="Montserrat"/>
                        <a:cs typeface="Montserrat"/>
                        <a:sym typeface="Montserrat"/>
                      </a:endParaRPr>
                    </a:p>
                    <a:p>
                      <a:pPr indent="-355600" lvl="0" marL="457200" rtl="0" algn="l">
                        <a:lnSpc>
                          <a:spcPct val="115000"/>
                        </a:lnSpc>
                        <a:spcBef>
                          <a:spcPts val="0"/>
                        </a:spcBef>
                        <a:spcAft>
                          <a:spcPts val="0"/>
                        </a:spcAft>
                        <a:buClr>
                          <a:srgbClr val="00FF00"/>
                        </a:buClr>
                        <a:buSzPts val="2000"/>
                        <a:buFont typeface="Montserrat"/>
                        <a:buChar char="●"/>
                      </a:pPr>
                      <a:r>
                        <a:rPr lang="en-US" sz="2000">
                          <a:solidFill>
                            <a:srgbClr val="00FF00"/>
                          </a:solidFill>
                          <a:latin typeface="Montserrat"/>
                          <a:ea typeface="Montserrat"/>
                          <a:cs typeface="Montserrat"/>
                          <a:sym typeface="Montserrat"/>
                        </a:rPr>
                        <a:t>Layer 4: PossibleMove()</a:t>
                      </a:r>
                      <a:endParaRPr sz="2600">
                        <a:solidFill>
                          <a:srgbClr val="00FF00"/>
                        </a:solidFill>
                        <a:latin typeface="Montserrat"/>
                        <a:ea typeface="Montserrat"/>
                        <a:cs typeface="Montserrat"/>
                        <a:sym typeface="Montserra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cxnSp>
        <p:nvCxnSpPr>
          <p:cNvPr id="287" name="Google Shape;287;p23"/>
          <p:cNvCxnSpPr/>
          <p:nvPr/>
        </p:nvCxnSpPr>
        <p:spPr>
          <a:xfrm rot="-5400000">
            <a:off x="3345451" y="6313689"/>
            <a:ext cx="7251900" cy="0"/>
          </a:xfrm>
          <a:prstGeom prst="straightConnector1">
            <a:avLst/>
          </a:prstGeom>
          <a:noFill/>
          <a:ln cap="flat" cmpd="sng" w="57150">
            <a:solidFill>
              <a:srgbClr val="1B89DA"/>
            </a:solidFill>
            <a:prstDash val="solid"/>
            <a:round/>
            <a:headEnd len="sm" w="sm" type="none"/>
            <a:tailEnd len="sm" w="sm" type="none"/>
          </a:ln>
        </p:spPr>
      </p:cxnSp>
      <p:cxnSp>
        <p:nvCxnSpPr>
          <p:cNvPr id="288" name="Google Shape;288;p23"/>
          <p:cNvCxnSpPr/>
          <p:nvPr/>
        </p:nvCxnSpPr>
        <p:spPr>
          <a:xfrm rot="-5400000">
            <a:off x="7534526" y="6313700"/>
            <a:ext cx="7251900" cy="0"/>
          </a:xfrm>
          <a:prstGeom prst="straightConnector1">
            <a:avLst/>
          </a:prstGeom>
          <a:noFill/>
          <a:ln cap="flat" cmpd="sng" w="57150">
            <a:solidFill>
              <a:srgbClr val="1B89DA"/>
            </a:solidFill>
            <a:prstDash val="solid"/>
            <a:round/>
            <a:headEnd len="sm" w="sm" type="none"/>
            <a:tailEnd len="sm" w="sm" type="none"/>
          </a:ln>
        </p:spPr>
      </p:cxnSp>
      <p:grpSp>
        <p:nvGrpSpPr>
          <p:cNvPr id="289" name="Google Shape;289;p23"/>
          <p:cNvGrpSpPr/>
          <p:nvPr/>
        </p:nvGrpSpPr>
        <p:grpSpPr>
          <a:xfrm>
            <a:off x="4571990" y="9318358"/>
            <a:ext cx="395362" cy="397134"/>
            <a:chOff x="1813" y="0"/>
            <a:chExt cx="809173" cy="812800"/>
          </a:xfrm>
        </p:grpSpPr>
        <p:sp>
          <p:nvSpPr>
            <p:cNvPr id="290" name="Google Shape;290;p2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2" name="Google Shape;292;p23"/>
          <p:cNvGrpSpPr/>
          <p:nvPr/>
        </p:nvGrpSpPr>
        <p:grpSpPr>
          <a:xfrm>
            <a:off x="8802544" y="9318358"/>
            <a:ext cx="395362" cy="397134"/>
            <a:chOff x="1813" y="0"/>
            <a:chExt cx="809173" cy="812800"/>
          </a:xfrm>
        </p:grpSpPr>
        <p:sp>
          <p:nvSpPr>
            <p:cNvPr id="293" name="Google Shape;293;p2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5" name="Google Shape;295;p23"/>
          <p:cNvGrpSpPr/>
          <p:nvPr/>
        </p:nvGrpSpPr>
        <p:grpSpPr>
          <a:xfrm>
            <a:off x="12860198" y="9318358"/>
            <a:ext cx="395362" cy="397134"/>
            <a:chOff x="1813" y="0"/>
            <a:chExt cx="809173" cy="812800"/>
          </a:xfrm>
        </p:grpSpPr>
        <p:sp>
          <p:nvSpPr>
            <p:cNvPr id="296" name="Google Shape;296;p2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8" name="Google Shape;298;p23"/>
          <p:cNvSpPr txBox="1"/>
          <p:nvPr/>
        </p:nvSpPr>
        <p:spPr>
          <a:xfrm>
            <a:off x="3568800" y="2397550"/>
            <a:ext cx="2615400" cy="1847100"/>
          </a:xfrm>
          <a:prstGeom prst="rect">
            <a:avLst/>
          </a:prstGeom>
          <a:noFill/>
          <a:ln>
            <a:noFill/>
          </a:ln>
          <a:effectLst>
            <a:outerShdw blurRad="828675" rotWithShape="0" algn="bl" dir="1020000" dist="19050">
              <a:srgbClr val="6CE5E8">
                <a:alpha val="95000"/>
              </a:srgbClr>
            </a:outerShdw>
          </a:effectLst>
        </p:spPr>
        <p:txBody>
          <a:bodyPr anchorCtr="0" anchor="t" bIns="0" lIns="0" spcFirstLastPara="1" rIns="0" wrap="square" tIns="0">
            <a:noAutofit/>
          </a:bodyPr>
          <a:lstStyle/>
          <a:p>
            <a:pPr indent="0" lvl="0" marL="0" marR="0" rtl="0" algn="ctr">
              <a:lnSpc>
                <a:spcPct val="120000"/>
              </a:lnSpc>
              <a:spcBef>
                <a:spcPts val="0"/>
              </a:spcBef>
              <a:spcAft>
                <a:spcPts val="0"/>
              </a:spcAft>
              <a:buNone/>
            </a:pPr>
            <a:r>
              <a:rPr lang="en-US" sz="12000">
                <a:solidFill>
                  <a:srgbClr val="4DD0E1"/>
                </a:solidFill>
                <a:latin typeface="Teko Medium"/>
                <a:ea typeface="Teko Medium"/>
                <a:cs typeface="Teko Medium"/>
                <a:sym typeface="Teko Medium"/>
              </a:rPr>
              <a:t>Zayd</a:t>
            </a:r>
            <a:endParaRPr>
              <a:solidFill>
                <a:srgbClr val="4DD0E1"/>
              </a:solidFill>
            </a:endParaRPr>
          </a:p>
        </p:txBody>
      </p:sp>
      <p:sp>
        <p:nvSpPr>
          <p:cNvPr id="299" name="Google Shape;299;p23"/>
          <p:cNvSpPr txBox="1"/>
          <p:nvPr/>
        </p:nvSpPr>
        <p:spPr>
          <a:xfrm>
            <a:off x="7414800" y="2397550"/>
            <a:ext cx="3458400" cy="2040000"/>
          </a:xfrm>
          <a:prstGeom prst="rect">
            <a:avLst/>
          </a:prstGeom>
          <a:noFill/>
          <a:ln>
            <a:noFill/>
          </a:ln>
          <a:effectLst>
            <a:outerShdw blurRad="828675" rotWithShape="0" algn="bl" dir="1020000" dist="19050">
              <a:srgbClr val="6CE5E8">
                <a:alpha val="95000"/>
              </a:srgbClr>
            </a:outerShdw>
          </a:effectLst>
        </p:spPr>
        <p:txBody>
          <a:bodyPr anchorCtr="0" anchor="t" bIns="0" lIns="0" spcFirstLastPara="1" rIns="0" wrap="square" tIns="0">
            <a:noAutofit/>
          </a:bodyPr>
          <a:lstStyle/>
          <a:p>
            <a:pPr indent="0" lvl="0" marL="0" marR="0" rtl="0" algn="ctr">
              <a:lnSpc>
                <a:spcPct val="120000"/>
              </a:lnSpc>
              <a:spcBef>
                <a:spcPts val="0"/>
              </a:spcBef>
              <a:spcAft>
                <a:spcPts val="0"/>
              </a:spcAft>
              <a:buNone/>
            </a:pPr>
            <a:r>
              <a:rPr lang="en-US" sz="12000">
                <a:solidFill>
                  <a:srgbClr val="FF00FF"/>
                </a:solidFill>
                <a:latin typeface="Teko Medium"/>
                <a:ea typeface="Teko Medium"/>
                <a:cs typeface="Teko Medium"/>
                <a:sym typeface="Teko Medium"/>
              </a:rPr>
              <a:t>Noor</a:t>
            </a:r>
            <a:endParaRPr>
              <a:solidFill>
                <a:srgbClr val="FF00FF"/>
              </a:solidFill>
            </a:endParaRPr>
          </a:p>
        </p:txBody>
      </p:sp>
      <p:sp>
        <p:nvSpPr>
          <p:cNvPr id="300" name="Google Shape;300;p23"/>
          <p:cNvSpPr txBox="1"/>
          <p:nvPr/>
        </p:nvSpPr>
        <p:spPr>
          <a:xfrm>
            <a:off x="11593489" y="2397550"/>
            <a:ext cx="3004800" cy="1847100"/>
          </a:xfrm>
          <a:prstGeom prst="rect">
            <a:avLst/>
          </a:prstGeom>
          <a:noFill/>
          <a:ln>
            <a:noFill/>
          </a:ln>
          <a:effectLst>
            <a:outerShdw blurRad="828675" rotWithShape="0" algn="bl" dir="1020000" dist="19050">
              <a:srgbClr val="6CE5E8">
                <a:alpha val="95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2000">
                <a:solidFill>
                  <a:srgbClr val="00FF00"/>
                </a:solidFill>
                <a:latin typeface="Teko Medium"/>
                <a:ea typeface="Teko Medium"/>
                <a:cs typeface="Teko Medium"/>
                <a:sym typeface="Teko Medium"/>
              </a:rPr>
              <a:t>Hasib</a:t>
            </a:r>
            <a:endParaRPr>
              <a:solidFill>
                <a:srgbClr val="00FF00"/>
              </a:solidFill>
            </a:endParaRPr>
          </a:p>
        </p:txBody>
      </p:sp>
      <p:sp>
        <p:nvSpPr>
          <p:cNvPr id="301" name="Google Shape;301;p23"/>
          <p:cNvSpPr txBox="1"/>
          <p:nvPr/>
        </p:nvSpPr>
        <p:spPr>
          <a:xfrm>
            <a:off x="15031312" y="1635554"/>
            <a:ext cx="527400" cy="215400"/>
          </a:xfrm>
          <a:prstGeom prst="rect">
            <a:avLst/>
          </a:prstGeom>
          <a:noFill/>
          <a:ln>
            <a:noFill/>
          </a:ln>
          <a:effectLst>
            <a:outerShdw blurRad="828675" rotWithShape="0" algn="bl" dir="1020000" dist="19050">
              <a:srgbClr val="6CE5E8">
                <a:alpha val="95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a:p>
        </p:txBody>
      </p:sp>
      <p:sp>
        <p:nvSpPr>
          <p:cNvPr id="302" name="Google Shape;302;p23"/>
          <p:cNvSpPr txBox="1"/>
          <p:nvPr/>
        </p:nvSpPr>
        <p:spPr>
          <a:xfrm>
            <a:off x="2588700" y="457875"/>
            <a:ext cx="13110600" cy="1723800"/>
          </a:xfrm>
          <a:prstGeom prst="rect">
            <a:avLst/>
          </a:prstGeom>
          <a:noFill/>
          <a:ln>
            <a:noFill/>
          </a:ln>
          <a:effectLst>
            <a:outerShdw blurRad="642938" rotWithShape="0" algn="bl" dist="19050">
              <a:srgbClr val="6CE5E8"/>
            </a:outerShdw>
          </a:effectLst>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US" sz="10000">
                <a:solidFill>
                  <a:schemeClr val="lt1"/>
                </a:solidFill>
                <a:latin typeface="Teko Medium"/>
                <a:ea typeface="Teko Medium"/>
                <a:cs typeface="Teko Medium"/>
                <a:sym typeface="Teko Medium"/>
              </a:rPr>
              <a:t>Team Member Roles</a:t>
            </a:r>
            <a:endParaRPr sz="10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5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5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5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06" name="Shape 306"/>
        <p:cNvGrpSpPr/>
        <p:nvPr/>
      </p:nvGrpSpPr>
      <p:grpSpPr>
        <a:xfrm>
          <a:off x="0" y="0"/>
          <a:ext cx="0" cy="0"/>
          <a:chOff x="0" y="0"/>
          <a:chExt cx="0" cy="0"/>
        </a:xfrm>
      </p:grpSpPr>
      <p:pic>
        <p:nvPicPr>
          <p:cNvPr id="307" name="Google Shape;307;p24"/>
          <p:cNvPicPr preferRelativeResize="0"/>
          <p:nvPr/>
        </p:nvPicPr>
        <p:blipFill rotWithShape="1">
          <a:blip r:embed="rId3">
            <a:alphaModFix/>
          </a:blip>
          <a:srcRect b="7819" l="0" r="0" t="7827"/>
          <a:stretch/>
        </p:blipFill>
        <p:spPr>
          <a:xfrm>
            <a:off x="0" y="0"/>
            <a:ext cx="18288001" cy="10286999"/>
          </a:xfrm>
          <a:prstGeom prst="rect">
            <a:avLst/>
          </a:prstGeom>
          <a:noFill/>
          <a:ln>
            <a:noFill/>
          </a:ln>
        </p:spPr>
      </p:pic>
      <p:pic>
        <p:nvPicPr>
          <p:cNvPr id="308" name="Google Shape;308;p24"/>
          <p:cNvPicPr preferRelativeResize="0"/>
          <p:nvPr/>
        </p:nvPicPr>
        <p:blipFill rotWithShape="1">
          <a:blip r:embed="rId4">
            <a:alphaModFix/>
          </a:blip>
          <a:srcRect b="1594" l="18363" r="848" t="0"/>
          <a:stretch/>
        </p:blipFill>
        <p:spPr>
          <a:xfrm>
            <a:off x="9144000" y="0"/>
            <a:ext cx="9144000" cy="10287000"/>
          </a:xfrm>
          <a:prstGeom prst="rect">
            <a:avLst/>
          </a:prstGeom>
          <a:noFill/>
          <a:ln>
            <a:noFill/>
          </a:ln>
        </p:spPr>
      </p:pic>
      <p:sp>
        <p:nvSpPr>
          <p:cNvPr id="309" name="Google Shape;309;p24"/>
          <p:cNvSpPr txBox="1"/>
          <p:nvPr/>
        </p:nvSpPr>
        <p:spPr>
          <a:xfrm>
            <a:off x="1028700" y="1019175"/>
            <a:ext cx="7730100" cy="1847100"/>
          </a:xfrm>
          <a:prstGeom prst="rect">
            <a:avLst/>
          </a:prstGeom>
          <a:noFill/>
          <a:ln>
            <a:noFill/>
          </a:ln>
          <a:effectLst>
            <a:outerShdw blurRad="828675" rotWithShape="0" algn="bl" dir="900000" dist="19050">
              <a:srgbClr val="6CE5E8">
                <a:alpha val="95000"/>
              </a:srgbClr>
            </a:outerShdw>
          </a:effectLst>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Font typeface="Arial"/>
              <a:buNone/>
            </a:pPr>
            <a:r>
              <a:rPr lang="en-US" sz="12000">
                <a:solidFill>
                  <a:schemeClr val="lt1"/>
                </a:solidFill>
                <a:latin typeface="Teko Medium"/>
                <a:ea typeface="Teko Medium"/>
                <a:cs typeface="Teko Medium"/>
                <a:sym typeface="Teko Medium"/>
              </a:rPr>
              <a:t>ASSESSMENT:</a:t>
            </a:r>
            <a:endParaRPr/>
          </a:p>
        </p:txBody>
      </p:sp>
      <p:sp>
        <p:nvSpPr>
          <p:cNvPr id="310" name="Google Shape;310;p24"/>
          <p:cNvSpPr txBox="1"/>
          <p:nvPr/>
        </p:nvSpPr>
        <p:spPr>
          <a:xfrm>
            <a:off x="1028700" y="3053999"/>
            <a:ext cx="6926700" cy="3694200"/>
          </a:xfrm>
          <a:prstGeom prst="rect">
            <a:avLst/>
          </a:prstGeom>
          <a:noFill/>
          <a:ln>
            <a:noFill/>
          </a:ln>
        </p:spPr>
        <p:txBody>
          <a:bodyPr anchorCtr="0" anchor="t" bIns="0" lIns="0" spcFirstLastPara="1" rIns="0" wrap="square" tIns="0">
            <a:spAutoFit/>
          </a:bodyPr>
          <a:lstStyle/>
          <a:p>
            <a:pPr indent="0" lvl="0" marL="457200" rtl="0" algn="l">
              <a:lnSpc>
                <a:spcPct val="115000"/>
              </a:lnSpc>
              <a:spcBef>
                <a:spcPts val="0"/>
              </a:spcBef>
              <a:spcAft>
                <a:spcPts val="0"/>
              </a:spcAft>
              <a:buNone/>
            </a:pPr>
            <a:r>
              <a:rPr lang="en-US" sz="3000">
                <a:solidFill>
                  <a:schemeClr val="lt1"/>
                </a:solidFill>
                <a:latin typeface="Lato"/>
                <a:ea typeface="Lato"/>
                <a:cs typeface="Lato"/>
                <a:sym typeface="Lato"/>
              </a:rPr>
              <a:t>  </a:t>
            </a:r>
            <a:r>
              <a:rPr lang="en-US" sz="3000">
                <a:solidFill>
                  <a:schemeClr val="lt1"/>
                </a:solidFill>
                <a:latin typeface="Montserrat"/>
                <a:ea typeface="Montserrat"/>
                <a:cs typeface="Montserrat"/>
                <a:sym typeface="Montserrat"/>
              </a:rPr>
              <a:t>User friendly interface</a:t>
            </a:r>
            <a:endParaRPr sz="30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30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None/>
            </a:pPr>
            <a:r>
              <a:rPr lang="en-US" sz="3000">
                <a:solidFill>
                  <a:schemeClr val="lt1"/>
                </a:solidFill>
                <a:latin typeface="Montserrat"/>
                <a:ea typeface="Montserrat"/>
                <a:cs typeface="Montserrat"/>
                <a:sym typeface="Montserrat"/>
              </a:rPr>
              <a:t> Learn basic rules and practice</a:t>
            </a:r>
            <a:endParaRPr sz="30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30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None/>
            </a:pPr>
            <a:r>
              <a:rPr lang="en-US" sz="3000">
                <a:solidFill>
                  <a:schemeClr val="lt1"/>
                </a:solidFill>
                <a:latin typeface="Montserrat"/>
                <a:ea typeface="Montserrat"/>
                <a:cs typeface="Montserrat"/>
                <a:sym typeface="Montserrat"/>
              </a:rPr>
              <a:t> Criteria is based on the standards of a real checkers game</a:t>
            </a:r>
            <a:endParaRPr sz="3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3300">
              <a:solidFill>
                <a:srgbClr val="FFFFFF"/>
              </a:solidFill>
              <a:latin typeface="Montserrat"/>
              <a:ea typeface="Montserrat"/>
              <a:cs typeface="Montserrat"/>
              <a:sym typeface="Montserrat"/>
            </a:endParaRPr>
          </a:p>
        </p:txBody>
      </p:sp>
      <p:grpSp>
        <p:nvGrpSpPr>
          <p:cNvPr id="311" name="Google Shape;311;p24"/>
          <p:cNvGrpSpPr/>
          <p:nvPr/>
        </p:nvGrpSpPr>
        <p:grpSpPr>
          <a:xfrm>
            <a:off x="1028700" y="3054000"/>
            <a:ext cx="395362" cy="375026"/>
            <a:chOff x="1813" y="0"/>
            <a:chExt cx="809173" cy="812800"/>
          </a:xfrm>
        </p:grpSpPr>
        <p:sp>
          <p:nvSpPr>
            <p:cNvPr id="312" name="Google Shape;312;p2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4" name="Google Shape;314;p24"/>
          <p:cNvGrpSpPr/>
          <p:nvPr/>
        </p:nvGrpSpPr>
        <p:grpSpPr>
          <a:xfrm>
            <a:off x="1028700" y="4185275"/>
            <a:ext cx="395362" cy="375026"/>
            <a:chOff x="1813" y="0"/>
            <a:chExt cx="809173" cy="812800"/>
          </a:xfrm>
        </p:grpSpPr>
        <p:sp>
          <p:nvSpPr>
            <p:cNvPr id="315" name="Google Shape;315;p2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7" name="Google Shape;317;p24"/>
          <p:cNvGrpSpPr/>
          <p:nvPr/>
        </p:nvGrpSpPr>
        <p:grpSpPr>
          <a:xfrm>
            <a:off x="1028700" y="5221487"/>
            <a:ext cx="395362" cy="375026"/>
            <a:chOff x="1813" y="0"/>
            <a:chExt cx="809173" cy="812800"/>
          </a:xfrm>
        </p:grpSpPr>
        <p:sp>
          <p:nvSpPr>
            <p:cNvPr id="318" name="Google Shape;318;p2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5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25"/>
          <p:cNvPicPr preferRelativeResize="0"/>
          <p:nvPr/>
        </p:nvPicPr>
        <p:blipFill rotWithShape="1">
          <a:blip r:embed="rId3">
            <a:alphaModFix/>
          </a:blip>
          <a:srcRect b="7824" l="0" r="0" t="7825"/>
          <a:stretch/>
        </p:blipFill>
        <p:spPr>
          <a:xfrm>
            <a:off x="0" y="0"/>
            <a:ext cx="18288000" cy="10287000"/>
          </a:xfrm>
          <a:prstGeom prst="rect">
            <a:avLst/>
          </a:prstGeom>
          <a:noFill/>
          <a:ln>
            <a:noFill/>
          </a:ln>
        </p:spPr>
      </p:pic>
      <p:sp>
        <p:nvSpPr>
          <p:cNvPr id="325" name="Google Shape;325;p25"/>
          <p:cNvSpPr txBox="1"/>
          <p:nvPr/>
        </p:nvSpPr>
        <p:spPr>
          <a:xfrm>
            <a:off x="5618824" y="3843195"/>
            <a:ext cx="7135200" cy="1847100"/>
          </a:xfrm>
          <a:prstGeom prst="rect">
            <a:avLst/>
          </a:prstGeom>
          <a:noFill/>
          <a:ln>
            <a:noFill/>
          </a:ln>
          <a:effectLst>
            <a:outerShdw blurRad="828675" rotWithShape="0" algn="bl" dir="1020000" dist="19050">
              <a:srgbClr val="6CE5E8">
                <a:alpha val="94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12000" u="none" cap="none" strike="noStrike">
                <a:solidFill>
                  <a:schemeClr val="lt1"/>
                </a:solidFill>
                <a:latin typeface="Teko Medium"/>
                <a:ea typeface="Teko Medium"/>
                <a:cs typeface="Teko Medium"/>
                <a:sym typeface="Teko Medium"/>
              </a:rPr>
              <a:t>THANK YOU!</a:t>
            </a:r>
            <a:endParaRPr/>
          </a:p>
        </p:txBody>
      </p:sp>
      <p:sp>
        <p:nvSpPr>
          <p:cNvPr id="326" name="Google Shape;326;p25"/>
          <p:cNvSpPr txBox="1"/>
          <p:nvPr/>
        </p:nvSpPr>
        <p:spPr>
          <a:xfrm>
            <a:off x="5703818" y="5788317"/>
            <a:ext cx="6880500" cy="215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t/>
            </a:r>
            <a:endParaRPr/>
          </a:p>
        </p:txBody>
      </p:sp>
      <p:cxnSp>
        <p:nvCxnSpPr>
          <p:cNvPr id="327" name="Google Shape;327;p25"/>
          <p:cNvCxnSpPr/>
          <p:nvPr/>
        </p:nvCxnSpPr>
        <p:spPr>
          <a:xfrm rot="-5412670">
            <a:off x="5334377" y="-1359699"/>
            <a:ext cx="7534326" cy="0"/>
          </a:xfrm>
          <a:prstGeom prst="straightConnector1">
            <a:avLst/>
          </a:prstGeom>
          <a:noFill/>
          <a:ln cap="flat" cmpd="sng" w="57150">
            <a:solidFill>
              <a:srgbClr val="41B8D5"/>
            </a:solidFill>
            <a:prstDash val="solid"/>
            <a:round/>
            <a:headEnd len="sm" w="sm" type="none"/>
            <a:tailEnd len="sm" w="sm" type="none"/>
          </a:ln>
        </p:spPr>
      </p:cxnSp>
      <p:cxnSp>
        <p:nvCxnSpPr>
          <p:cNvPr id="328" name="Google Shape;328;p25"/>
          <p:cNvCxnSpPr/>
          <p:nvPr/>
        </p:nvCxnSpPr>
        <p:spPr>
          <a:xfrm rot="-5412670">
            <a:off x="5376837" y="11596567"/>
            <a:ext cx="7534326" cy="0"/>
          </a:xfrm>
          <a:prstGeom prst="straightConnector1">
            <a:avLst/>
          </a:prstGeom>
          <a:noFill/>
          <a:ln cap="flat" cmpd="sng" w="57150">
            <a:solidFill>
              <a:srgbClr val="41B8D5"/>
            </a:solidFill>
            <a:prstDash val="solid"/>
            <a:round/>
            <a:headEnd len="sm" w="sm" type="none"/>
            <a:tailEnd len="sm" w="sm" type="none"/>
          </a:ln>
        </p:spPr>
      </p:cxnSp>
      <p:cxnSp>
        <p:nvCxnSpPr>
          <p:cNvPr id="329" name="Google Shape;329;p25"/>
          <p:cNvCxnSpPr/>
          <p:nvPr/>
        </p:nvCxnSpPr>
        <p:spPr>
          <a:xfrm>
            <a:off x="-2738463" y="4681395"/>
            <a:ext cx="7534326" cy="0"/>
          </a:xfrm>
          <a:prstGeom prst="straightConnector1">
            <a:avLst/>
          </a:prstGeom>
          <a:noFill/>
          <a:ln cap="flat" cmpd="sng" w="57150">
            <a:solidFill>
              <a:srgbClr val="41B8D5"/>
            </a:solidFill>
            <a:prstDash val="solid"/>
            <a:round/>
            <a:headEnd len="sm" w="sm" type="none"/>
            <a:tailEnd len="sm" w="sm" type="none"/>
          </a:ln>
        </p:spPr>
      </p:cxnSp>
      <p:cxnSp>
        <p:nvCxnSpPr>
          <p:cNvPr id="330" name="Google Shape;330;p25"/>
          <p:cNvCxnSpPr/>
          <p:nvPr/>
        </p:nvCxnSpPr>
        <p:spPr>
          <a:xfrm>
            <a:off x="13492137" y="4624245"/>
            <a:ext cx="7534326" cy="0"/>
          </a:xfrm>
          <a:prstGeom prst="straightConnector1">
            <a:avLst/>
          </a:prstGeom>
          <a:noFill/>
          <a:ln cap="flat" cmpd="sng" w="57150">
            <a:solidFill>
              <a:srgbClr val="41B8D5"/>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
                                        <p:tgtEl>
                                          <p:spTgt spid="325"/>
                                        </p:tgtEl>
                                      </p:cBhvr>
                                    </p:animEffect>
                                  </p:childTnLst>
                                </p:cTn>
                              </p:par>
                              <p:par>
                                <p:cTn fill="hold" nodeType="with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4"/>
          <p:cNvPicPr preferRelativeResize="0"/>
          <p:nvPr/>
        </p:nvPicPr>
        <p:blipFill rotWithShape="1">
          <a:blip r:embed="rId3">
            <a:alphaModFix/>
          </a:blip>
          <a:srcRect b="7824" l="0" r="0" t="7825"/>
          <a:stretch/>
        </p:blipFill>
        <p:spPr>
          <a:xfrm>
            <a:off x="0" y="0"/>
            <a:ext cx="18288001" cy="10286999"/>
          </a:xfrm>
          <a:prstGeom prst="rect">
            <a:avLst/>
          </a:prstGeom>
          <a:noFill/>
          <a:ln>
            <a:noFill/>
          </a:ln>
        </p:spPr>
      </p:pic>
      <p:grpSp>
        <p:nvGrpSpPr>
          <p:cNvPr id="111" name="Google Shape;111;p14"/>
          <p:cNvGrpSpPr/>
          <p:nvPr/>
        </p:nvGrpSpPr>
        <p:grpSpPr>
          <a:xfrm>
            <a:off x="7600943" y="3292267"/>
            <a:ext cx="3086120" cy="3230782"/>
            <a:chOff x="0" y="-38100"/>
            <a:chExt cx="812800" cy="850900"/>
          </a:xfrm>
        </p:grpSpPr>
        <p:sp>
          <p:nvSpPr>
            <p:cNvPr id="112" name="Google Shape;112;p1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00000">
                <a:alpha val="0"/>
              </a:srgbClr>
            </a:solidFill>
            <a:ln cap="flat" cmpd="sng" w="76200">
              <a:solidFill>
                <a:srgbClr val="60B3DD"/>
              </a:solidFill>
              <a:prstDash val="solid"/>
              <a:round/>
              <a:headEnd len="sm" w="sm" type="none"/>
              <a:tailEnd len="sm" w="sm" type="none"/>
            </a:ln>
          </p:spPr>
        </p:sp>
        <p:sp>
          <p:nvSpPr>
            <p:cNvPr id="113" name="Google Shape;113;p1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14" name="Google Shape;114;p14"/>
          <p:cNvPicPr preferRelativeResize="0"/>
          <p:nvPr/>
        </p:nvPicPr>
        <p:blipFill rotWithShape="1">
          <a:blip r:embed="rId4">
            <a:alphaModFix/>
          </a:blip>
          <a:srcRect b="29986" l="44254" r="30433" t="36579"/>
          <a:stretch/>
        </p:blipFill>
        <p:spPr>
          <a:xfrm>
            <a:off x="7847082" y="3695364"/>
            <a:ext cx="2593823" cy="2569229"/>
          </a:xfrm>
          <a:prstGeom prst="rect">
            <a:avLst/>
          </a:prstGeom>
          <a:noFill/>
          <a:ln>
            <a:noFill/>
          </a:ln>
        </p:spPr>
      </p:pic>
      <p:sp>
        <p:nvSpPr>
          <p:cNvPr id="115" name="Google Shape;115;p14"/>
          <p:cNvSpPr txBox="1"/>
          <p:nvPr/>
        </p:nvSpPr>
        <p:spPr>
          <a:xfrm>
            <a:off x="4354941" y="655521"/>
            <a:ext cx="9578100" cy="1847100"/>
          </a:xfrm>
          <a:prstGeom prst="rect">
            <a:avLst/>
          </a:prstGeom>
          <a:noFill/>
          <a:ln>
            <a:noFill/>
          </a:ln>
          <a:effectLst>
            <a:outerShdw blurRad="828675" rotWithShape="0" algn="bl" dir="840000" dist="19050">
              <a:srgbClr val="6CE5E8">
                <a:alpha val="95000"/>
              </a:srgbClr>
            </a:outerShdw>
          </a:effectLst>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2000">
                <a:solidFill>
                  <a:schemeClr val="lt1"/>
                </a:solidFill>
                <a:latin typeface="Teko Medium"/>
                <a:ea typeface="Teko Medium"/>
                <a:cs typeface="Teko Medium"/>
                <a:sym typeface="Teko Medium"/>
              </a:rPr>
              <a:t>Group 1 Members</a:t>
            </a:r>
            <a:endParaRPr/>
          </a:p>
        </p:txBody>
      </p:sp>
      <p:grpSp>
        <p:nvGrpSpPr>
          <p:cNvPr id="116" name="Google Shape;116;p14"/>
          <p:cNvGrpSpPr/>
          <p:nvPr/>
        </p:nvGrpSpPr>
        <p:grpSpPr>
          <a:xfrm>
            <a:off x="7929129" y="6811510"/>
            <a:ext cx="2429775" cy="868335"/>
            <a:chOff x="0" y="0"/>
            <a:chExt cx="3239700" cy="1157780"/>
          </a:xfrm>
        </p:grpSpPr>
        <p:sp>
          <p:nvSpPr>
            <p:cNvPr id="117" name="Google Shape;117;p14"/>
            <p:cNvSpPr txBox="1"/>
            <p:nvPr/>
          </p:nvSpPr>
          <p:spPr>
            <a:xfrm>
              <a:off x="0" y="0"/>
              <a:ext cx="3239700" cy="4491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b="1" i="0" lang="en-US" sz="2188" u="none" cap="none" strike="noStrike">
                  <a:solidFill>
                    <a:srgbClr val="60B3DD"/>
                  </a:solidFill>
                  <a:latin typeface="Montserrat"/>
                  <a:ea typeface="Montserrat"/>
                  <a:cs typeface="Montserrat"/>
                  <a:sym typeface="Montserrat"/>
                </a:rPr>
                <a:t> </a:t>
              </a:r>
              <a:r>
                <a:rPr b="1" lang="en-US" sz="2188">
                  <a:solidFill>
                    <a:srgbClr val="60B3DD"/>
                  </a:solidFill>
                  <a:latin typeface="Montserrat"/>
                  <a:ea typeface="Montserrat"/>
                  <a:cs typeface="Montserrat"/>
                  <a:sym typeface="Montserrat"/>
                </a:rPr>
                <a:t>Noor Ashfaq</a:t>
              </a:r>
              <a:endParaRPr/>
            </a:p>
          </p:txBody>
        </p:sp>
        <p:sp>
          <p:nvSpPr>
            <p:cNvPr id="118" name="Google Shape;118;p14"/>
            <p:cNvSpPr txBox="1"/>
            <p:nvPr/>
          </p:nvSpPr>
          <p:spPr>
            <a:xfrm>
              <a:off x="0" y="708680"/>
              <a:ext cx="3239700" cy="4491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2188">
                  <a:solidFill>
                    <a:srgbClr val="60B3DD"/>
                  </a:solidFill>
                  <a:latin typeface="Montserrat"/>
                  <a:ea typeface="Montserrat"/>
                  <a:cs typeface="Montserrat"/>
                  <a:sym typeface="Montserrat"/>
                </a:rPr>
                <a:t>Tech Lead</a:t>
              </a:r>
              <a:endParaRPr sz="2188">
                <a:solidFill>
                  <a:srgbClr val="60B3DD"/>
                </a:solidFill>
                <a:latin typeface="Montserrat"/>
                <a:ea typeface="Montserrat"/>
                <a:cs typeface="Montserrat"/>
                <a:sym typeface="Montserrat"/>
              </a:endParaRPr>
            </a:p>
          </p:txBody>
        </p:sp>
      </p:grpSp>
      <p:grpSp>
        <p:nvGrpSpPr>
          <p:cNvPr id="119" name="Google Shape;119;p14"/>
          <p:cNvGrpSpPr/>
          <p:nvPr/>
        </p:nvGrpSpPr>
        <p:grpSpPr>
          <a:xfrm>
            <a:off x="14856947" y="7332745"/>
            <a:ext cx="6862097" cy="6892855"/>
            <a:chOff x="1813" y="0"/>
            <a:chExt cx="809173" cy="812800"/>
          </a:xfrm>
        </p:grpSpPr>
        <p:sp>
          <p:nvSpPr>
            <p:cNvPr id="120" name="Google Shape;120;p1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2" name="Google Shape;122;p14"/>
          <p:cNvGrpSpPr/>
          <p:nvPr/>
        </p:nvGrpSpPr>
        <p:grpSpPr>
          <a:xfrm>
            <a:off x="12034543" y="3292267"/>
            <a:ext cx="3086120" cy="3230782"/>
            <a:chOff x="0" y="-38100"/>
            <a:chExt cx="812800" cy="850900"/>
          </a:xfrm>
        </p:grpSpPr>
        <p:sp>
          <p:nvSpPr>
            <p:cNvPr id="123" name="Google Shape;123;p1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00000">
                <a:alpha val="0"/>
              </a:srgbClr>
            </a:solidFill>
            <a:ln cap="flat" cmpd="sng" w="76200">
              <a:solidFill>
                <a:srgbClr val="60B3DD"/>
              </a:solidFill>
              <a:prstDash val="solid"/>
              <a:round/>
              <a:headEnd len="sm" w="sm" type="none"/>
              <a:tailEnd len="sm" w="sm" type="none"/>
            </a:ln>
          </p:spPr>
        </p:sp>
        <p:sp>
          <p:nvSpPr>
            <p:cNvPr id="124" name="Google Shape;124;p14"/>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25" name="Google Shape;125;p14"/>
          <p:cNvPicPr preferRelativeResize="0"/>
          <p:nvPr/>
        </p:nvPicPr>
        <p:blipFill rotWithShape="1">
          <a:blip r:embed="rId5">
            <a:alphaModFix/>
          </a:blip>
          <a:srcRect b="45705" l="38695" r="12922" t="18375"/>
          <a:stretch/>
        </p:blipFill>
        <p:spPr>
          <a:xfrm>
            <a:off x="12280682" y="3695364"/>
            <a:ext cx="2593820" cy="2569229"/>
          </a:xfrm>
          <a:prstGeom prst="rect">
            <a:avLst/>
          </a:prstGeom>
          <a:noFill/>
          <a:ln>
            <a:noFill/>
          </a:ln>
        </p:spPr>
      </p:pic>
      <p:grpSp>
        <p:nvGrpSpPr>
          <p:cNvPr id="126" name="Google Shape;126;p14"/>
          <p:cNvGrpSpPr/>
          <p:nvPr/>
        </p:nvGrpSpPr>
        <p:grpSpPr>
          <a:xfrm>
            <a:off x="12362729" y="6811510"/>
            <a:ext cx="2429775" cy="868335"/>
            <a:chOff x="0" y="0"/>
            <a:chExt cx="3239700" cy="1157780"/>
          </a:xfrm>
        </p:grpSpPr>
        <p:sp>
          <p:nvSpPr>
            <p:cNvPr id="127" name="Google Shape;127;p14"/>
            <p:cNvSpPr txBox="1"/>
            <p:nvPr/>
          </p:nvSpPr>
          <p:spPr>
            <a:xfrm>
              <a:off x="0" y="0"/>
              <a:ext cx="3239700" cy="3876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b="1" i="0" lang="en-US" sz="1887" u="none" cap="none" strike="noStrike">
                  <a:solidFill>
                    <a:srgbClr val="60B3DD"/>
                  </a:solidFill>
                  <a:latin typeface="Montserrat"/>
                  <a:ea typeface="Montserrat"/>
                  <a:cs typeface="Montserrat"/>
                  <a:sym typeface="Montserrat"/>
                </a:rPr>
                <a:t> </a:t>
              </a:r>
              <a:r>
                <a:rPr b="1" lang="en-US" sz="1887">
                  <a:solidFill>
                    <a:srgbClr val="60B3DD"/>
                  </a:solidFill>
                  <a:latin typeface="Montserrat"/>
                  <a:ea typeface="Montserrat"/>
                  <a:cs typeface="Montserrat"/>
                  <a:sym typeface="Montserrat"/>
                </a:rPr>
                <a:t>Hasibullah Ayoubi</a:t>
              </a:r>
              <a:endParaRPr sz="1100"/>
            </a:p>
          </p:txBody>
        </p:sp>
        <p:sp>
          <p:nvSpPr>
            <p:cNvPr id="128" name="Google Shape;128;p14"/>
            <p:cNvSpPr txBox="1"/>
            <p:nvPr/>
          </p:nvSpPr>
          <p:spPr>
            <a:xfrm>
              <a:off x="0" y="708680"/>
              <a:ext cx="3239700" cy="4491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2188">
                  <a:solidFill>
                    <a:srgbClr val="60B3DD"/>
                  </a:solidFill>
                  <a:latin typeface="Montserrat"/>
                  <a:ea typeface="Montserrat"/>
                  <a:cs typeface="Montserrat"/>
                  <a:sym typeface="Montserrat"/>
                </a:rPr>
                <a:t>QA</a:t>
              </a:r>
              <a:endParaRPr/>
            </a:p>
          </p:txBody>
        </p:sp>
      </p:grpSp>
      <p:grpSp>
        <p:nvGrpSpPr>
          <p:cNvPr id="129" name="Google Shape;129;p14"/>
          <p:cNvGrpSpPr/>
          <p:nvPr/>
        </p:nvGrpSpPr>
        <p:grpSpPr>
          <a:xfrm>
            <a:off x="3167342" y="3292267"/>
            <a:ext cx="3086120" cy="3230782"/>
            <a:chOff x="0" y="-38100"/>
            <a:chExt cx="812800" cy="850900"/>
          </a:xfrm>
        </p:grpSpPr>
        <p:sp>
          <p:nvSpPr>
            <p:cNvPr id="130" name="Google Shape;130;p1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00000">
                <a:alpha val="0"/>
              </a:srgbClr>
            </a:solidFill>
            <a:ln cap="flat" cmpd="sng" w="76200">
              <a:solidFill>
                <a:srgbClr val="60B3DD"/>
              </a:solidFill>
              <a:prstDash val="solid"/>
              <a:round/>
              <a:headEnd len="sm" w="sm" type="none"/>
              <a:tailEnd len="sm" w="sm" type="none"/>
            </a:ln>
          </p:spPr>
        </p:sp>
        <p:sp>
          <p:nvSpPr>
            <p:cNvPr id="131" name="Google Shape;131;p14"/>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32" name="Google Shape;132;p14"/>
          <p:cNvPicPr preferRelativeResize="0"/>
          <p:nvPr/>
        </p:nvPicPr>
        <p:blipFill rotWithShape="1">
          <a:blip r:embed="rId6">
            <a:alphaModFix/>
          </a:blip>
          <a:srcRect b="42476" l="7539" r="39101" t="17728"/>
          <a:stretch/>
        </p:blipFill>
        <p:spPr>
          <a:xfrm>
            <a:off x="3413482" y="3695364"/>
            <a:ext cx="2593821" cy="2569231"/>
          </a:xfrm>
          <a:prstGeom prst="rect">
            <a:avLst/>
          </a:prstGeom>
          <a:noFill/>
          <a:ln>
            <a:noFill/>
          </a:ln>
        </p:spPr>
      </p:pic>
      <p:grpSp>
        <p:nvGrpSpPr>
          <p:cNvPr id="133" name="Google Shape;133;p14"/>
          <p:cNvGrpSpPr/>
          <p:nvPr/>
        </p:nvGrpSpPr>
        <p:grpSpPr>
          <a:xfrm>
            <a:off x="3495529" y="6811510"/>
            <a:ext cx="2429775" cy="868335"/>
            <a:chOff x="0" y="0"/>
            <a:chExt cx="3239700" cy="1157780"/>
          </a:xfrm>
        </p:grpSpPr>
        <p:sp>
          <p:nvSpPr>
            <p:cNvPr id="134" name="Google Shape;134;p14"/>
            <p:cNvSpPr txBox="1"/>
            <p:nvPr/>
          </p:nvSpPr>
          <p:spPr>
            <a:xfrm>
              <a:off x="0" y="0"/>
              <a:ext cx="3239700" cy="4491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b="1" i="0" lang="en-US" sz="2188" u="none" cap="none" strike="noStrike">
                  <a:solidFill>
                    <a:srgbClr val="60B3DD"/>
                  </a:solidFill>
                  <a:latin typeface="Montserrat"/>
                  <a:ea typeface="Montserrat"/>
                  <a:cs typeface="Montserrat"/>
                  <a:sym typeface="Montserrat"/>
                </a:rPr>
                <a:t> </a:t>
              </a:r>
              <a:r>
                <a:rPr b="1" lang="en-US" sz="2188">
                  <a:solidFill>
                    <a:srgbClr val="60B3DD"/>
                  </a:solidFill>
                  <a:latin typeface="Montserrat"/>
                  <a:ea typeface="Montserrat"/>
                  <a:cs typeface="Montserrat"/>
                  <a:sym typeface="Montserrat"/>
                </a:rPr>
                <a:t>Zayd Ali</a:t>
              </a:r>
              <a:endParaRPr/>
            </a:p>
          </p:txBody>
        </p:sp>
        <p:sp>
          <p:nvSpPr>
            <p:cNvPr id="135" name="Google Shape;135;p14"/>
            <p:cNvSpPr txBox="1"/>
            <p:nvPr/>
          </p:nvSpPr>
          <p:spPr>
            <a:xfrm>
              <a:off x="0" y="708680"/>
              <a:ext cx="3239700" cy="4491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2188">
                  <a:solidFill>
                    <a:srgbClr val="60B3DD"/>
                  </a:solidFill>
                  <a:latin typeface="Montserrat"/>
                  <a:ea typeface="Montserrat"/>
                  <a:cs typeface="Montserrat"/>
                  <a:sym typeface="Montserrat"/>
                </a:rPr>
                <a:t>Project Manager</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15"/>
          <p:cNvPicPr preferRelativeResize="0"/>
          <p:nvPr/>
        </p:nvPicPr>
        <p:blipFill rotWithShape="1">
          <a:blip r:embed="rId3">
            <a:alphaModFix/>
          </a:blip>
          <a:srcRect b="21875" l="0" r="0" t="21875"/>
          <a:stretch/>
        </p:blipFill>
        <p:spPr>
          <a:xfrm>
            <a:off x="0" y="0"/>
            <a:ext cx="18288000" cy="10287002"/>
          </a:xfrm>
          <a:prstGeom prst="rect">
            <a:avLst/>
          </a:prstGeom>
          <a:noFill/>
          <a:ln>
            <a:noFill/>
          </a:ln>
        </p:spPr>
      </p:pic>
      <p:grpSp>
        <p:nvGrpSpPr>
          <p:cNvPr id="141" name="Google Shape;141;p15"/>
          <p:cNvGrpSpPr/>
          <p:nvPr/>
        </p:nvGrpSpPr>
        <p:grpSpPr>
          <a:xfrm>
            <a:off x="527634" y="2274787"/>
            <a:ext cx="17415655" cy="6436892"/>
            <a:chOff x="0" y="-38100"/>
            <a:chExt cx="4586809" cy="1695302"/>
          </a:xfrm>
        </p:grpSpPr>
        <p:sp>
          <p:nvSpPr>
            <p:cNvPr id="142" name="Google Shape;142;p15"/>
            <p:cNvSpPr/>
            <p:nvPr/>
          </p:nvSpPr>
          <p:spPr>
            <a:xfrm>
              <a:off x="0" y="0"/>
              <a:ext cx="4586809" cy="1657202"/>
            </a:xfrm>
            <a:custGeom>
              <a:rect b="b" l="l" r="r" t="t"/>
              <a:pathLst>
                <a:path extrusionOk="0" h="1657202" w="4586809">
                  <a:moveTo>
                    <a:pt x="0" y="0"/>
                  </a:moveTo>
                  <a:lnTo>
                    <a:pt x="4586809" y="0"/>
                  </a:lnTo>
                  <a:lnTo>
                    <a:pt x="4586809" y="1657202"/>
                  </a:lnTo>
                  <a:lnTo>
                    <a:pt x="0" y="1657202"/>
                  </a:lnTo>
                  <a:close/>
                </a:path>
              </a:pathLst>
            </a:custGeom>
            <a:solidFill>
              <a:srgbClr val="41B8D5"/>
            </a:solidFill>
            <a:ln>
              <a:noFill/>
            </a:ln>
          </p:spPr>
        </p:sp>
        <p:sp>
          <p:nvSpPr>
            <p:cNvPr id="143" name="Google Shape;143;p15"/>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4" name="Google Shape;144;p15"/>
          <p:cNvGrpSpPr/>
          <p:nvPr/>
        </p:nvGrpSpPr>
        <p:grpSpPr>
          <a:xfrm>
            <a:off x="527634" y="2122387"/>
            <a:ext cx="17221261" cy="6436892"/>
            <a:chOff x="0" y="-38100"/>
            <a:chExt cx="4535611" cy="1695302"/>
          </a:xfrm>
        </p:grpSpPr>
        <p:sp>
          <p:nvSpPr>
            <p:cNvPr id="145" name="Google Shape;145;p15"/>
            <p:cNvSpPr/>
            <p:nvPr/>
          </p:nvSpPr>
          <p:spPr>
            <a:xfrm>
              <a:off x="0" y="0"/>
              <a:ext cx="4535611" cy="1657202"/>
            </a:xfrm>
            <a:custGeom>
              <a:rect b="b" l="l" r="r" t="t"/>
              <a:pathLst>
                <a:path extrusionOk="0" h="1657202" w="4535611">
                  <a:moveTo>
                    <a:pt x="0" y="0"/>
                  </a:moveTo>
                  <a:lnTo>
                    <a:pt x="4535611" y="0"/>
                  </a:lnTo>
                  <a:lnTo>
                    <a:pt x="4535611" y="1657202"/>
                  </a:lnTo>
                  <a:lnTo>
                    <a:pt x="0" y="1657202"/>
                  </a:lnTo>
                  <a:close/>
                </a:path>
              </a:pathLst>
            </a:custGeom>
            <a:solidFill>
              <a:srgbClr val="000000"/>
            </a:solidFill>
            <a:ln>
              <a:noFill/>
            </a:ln>
          </p:spPr>
        </p:sp>
        <p:sp>
          <p:nvSpPr>
            <p:cNvPr id="146" name="Google Shape;146;p15"/>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47" name="Google Shape;147;p15"/>
          <p:cNvPicPr preferRelativeResize="0"/>
          <p:nvPr/>
        </p:nvPicPr>
        <p:blipFill rotWithShape="1">
          <a:blip r:embed="rId4">
            <a:alphaModFix/>
          </a:blip>
          <a:srcRect b="16289" l="0" r="0" t="16289"/>
          <a:stretch/>
        </p:blipFill>
        <p:spPr>
          <a:xfrm>
            <a:off x="527625" y="2274775"/>
            <a:ext cx="9321300" cy="6284499"/>
          </a:xfrm>
          <a:prstGeom prst="rect">
            <a:avLst/>
          </a:prstGeom>
          <a:noFill/>
          <a:ln>
            <a:noFill/>
          </a:ln>
        </p:spPr>
      </p:pic>
      <p:sp>
        <p:nvSpPr>
          <p:cNvPr id="148" name="Google Shape;148;p15"/>
          <p:cNvSpPr txBox="1"/>
          <p:nvPr/>
        </p:nvSpPr>
        <p:spPr>
          <a:xfrm>
            <a:off x="1028700" y="4327294"/>
            <a:ext cx="9321300" cy="1854300"/>
          </a:xfrm>
          <a:prstGeom prst="rect">
            <a:avLst/>
          </a:prstGeom>
          <a:noFill/>
          <a:ln>
            <a:noFill/>
          </a:ln>
          <a:effectLst>
            <a:outerShdw blurRad="571500" rotWithShape="0" algn="bl" dir="660000" dist="19050">
              <a:srgbClr val="6CE5E8">
                <a:alpha val="95000"/>
              </a:srgbClr>
            </a:outerShdw>
          </a:effectLst>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2046">
                <a:solidFill>
                  <a:schemeClr val="lt1"/>
                </a:solidFill>
                <a:latin typeface="Teko Medium"/>
                <a:ea typeface="Teko Medium"/>
                <a:cs typeface="Teko Medium"/>
                <a:sym typeface="Teko Medium"/>
              </a:rPr>
              <a:t>Project Synopsis</a:t>
            </a:r>
            <a:endParaRPr>
              <a:solidFill>
                <a:schemeClr val="lt1"/>
              </a:solidFill>
            </a:endParaRPr>
          </a:p>
        </p:txBody>
      </p:sp>
      <p:sp>
        <p:nvSpPr>
          <p:cNvPr id="149" name="Google Shape;149;p15"/>
          <p:cNvSpPr txBox="1"/>
          <p:nvPr/>
        </p:nvSpPr>
        <p:spPr>
          <a:xfrm>
            <a:off x="10834950" y="3275646"/>
            <a:ext cx="5807700" cy="4617600"/>
          </a:xfrm>
          <a:prstGeom prst="rect">
            <a:avLst/>
          </a:prstGeom>
          <a:noFill/>
          <a:ln>
            <a:noFill/>
          </a:ln>
        </p:spPr>
        <p:txBody>
          <a:bodyPr anchorCtr="0" anchor="t" bIns="0" lIns="0" spcFirstLastPara="1" rIns="0" wrap="square" tIns="0">
            <a:spAutoFit/>
          </a:bodyPr>
          <a:lstStyle/>
          <a:p>
            <a:pPr indent="0" lvl="0" marL="457200" rtl="0" algn="l">
              <a:lnSpc>
                <a:spcPct val="150000"/>
              </a:lnSpc>
              <a:spcBef>
                <a:spcPts val="0"/>
              </a:spcBef>
              <a:spcAft>
                <a:spcPts val="0"/>
              </a:spcAft>
              <a:buNone/>
            </a:pPr>
            <a:r>
              <a:rPr lang="en-US" sz="3000">
                <a:solidFill>
                  <a:schemeClr val="lt1"/>
                </a:solidFill>
                <a:highlight>
                  <a:schemeClr val="dk1"/>
                </a:highlight>
                <a:latin typeface="Montserrat"/>
                <a:ea typeface="Montserrat"/>
                <a:cs typeface="Montserrat"/>
                <a:sym typeface="Montserrat"/>
              </a:rPr>
              <a:t> Checkers game</a:t>
            </a:r>
            <a:endParaRPr sz="30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rPr lang="en-US" sz="3000">
                <a:solidFill>
                  <a:schemeClr val="lt1"/>
                </a:solidFill>
                <a:highlight>
                  <a:schemeClr val="dk1"/>
                </a:highlight>
                <a:latin typeface="Montserrat"/>
                <a:ea typeface="Montserrat"/>
                <a:cs typeface="Montserrat"/>
                <a:sym typeface="Montserrat"/>
              </a:rPr>
              <a:t> User/Player</a:t>
            </a:r>
            <a:endParaRPr sz="30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rPr lang="en-US" sz="3000">
                <a:solidFill>
                  <a:schemeClr val="lt1"/>
                </a:solidFill>
                <a:highlight>
                  <a:schemeClr val="dk1"/>
                </a:highlight>
                <a:latin typeface="Montserrat"/>
                <a:ea typeface="Montserrat"/>
                <a:cs typeface="Montserrat"/>
                <a:sym typeface="Montserrat"/>
              </a:rPr>
              <a:t> AI</a:t>
            </a:r>
            <a:endParaRPr sz="30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rPr lang="en-US" sz="3000">
                <a:solidFill>
                  <a:schemeClr val="lt1"/>
                </a:solidFill>
                <a:highlight>
                  <a:schemeClr val="dk1"/>
                </a:highlight>
                <a:latin typeface="Montserrat"/>
                <a:ea typeface="Montserrat"/>
                <a:cs typeface="Montserrat"/>
                <a:sym typeface="Montserrat"/>
              </a:rPr>
              <a:t> Checker Piece</a:t>
            </a:r>
            <a:endParaRPr sz="30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rPr lang="en-US" sz="3000">
                <a:solidFill>
                  <a:schemeClr val="lt1"/>
                </a:solidFill>
                <a:highlight>
                  <a:schemeClr val="dk1"/>
                </a:highlight>
                <a:latin typeface="Montserrat"/>
                <a:ea typeface="Montserrat"/>
                <a:cs typeface="Montserrat"/>
                <a:sym typeface="Montserrat"/>
              </a:rPr>
              <a:t> Board</a:t>
            </a:r>
            <a:endParaRPr sz="30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rPr lang="en-US" sz="3000">
                <a:solidFill>
                  <a:schemeClr val="lt1"/>
                </a:solidFill>
                <a:highlight>
                  <a:schemeClr val="dk1"/>
                </a:highlight>
                <a:latin typeface="Montserrat"/>
                <a:ea typeface="Montserrat"/>
                <a:cs typeface="Montserrat"/>
                <a:sym typeface="Montserrat"/>
              </a:rPr>
              <a:t> Helper</a:t>
            </a:r>
            <a:endParaRPr sz="30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rPr lang="en-US" sz="3000">
                <a:solidFill>
                  <a:schemeClr val="lt1"/>
                </a:solidFill>
                <a:highlight>
                  <a:schemeClr val="dk1"/>
                </a:highlight>
                <a:latin typeface="Montserrat"/>
                <a:ea typeface="Montserrat"/>
                <a:cs typeface="Montserrat"/>
                <a:sym typeface="Montserrat"/>
              </a:rPr>
              <a:t> Extra Features</a:t>
            </a:r>
            <a:endParaRPr sz="3000">
              <a:solidFill>
                <a:schemeClr val="lt1"/>
              </a:solidFill>
              <a:highlight>
                <a:schemeClr val="dk1"/>
              </a:highlight>
              <a:latin typeface="Montserrat"/>
              <a:ea typeface="Montserrat"/>
              <a:cs typeface="Montserrat"/>
              <a:sym typeface="Montserrat"/>
            </a:endParaRPr>
          </a:p>
        </p:txBody>
      </p:sp>
      <p:cxnSp>
        <p:nvCxnSpPr>
          <p:cNvPr id="150" name="Google Shape;150;p15"/>
          <p:cNvCxnSpPr/>
          <p:nvPr/>
        </p:nvCxnSpPr>
        <p:spPr>
          <a:xfrm>
            <a:off x="9927975" y="2271350"/>
            <a:ext cx="32100" cy="6405600"/>
          </a:xfrm>
          <a:prstGeom prst="straightConnector1">
            <a:avLst/>
          </a:prstGeom>
          <a:noFill/>
          <a:ln cap="flat" cmpd="sng" w="57150">
            <a:solidFill>
              <a:srgbClr val="41B8D5"/>
            </a:solidFill>
            <a:prstDash val="solid"/>
            <a:round/>
            <a:headEnd len="sm" w="sm" type="none"/>
            <a:tailEnd len="sm" w="sm" type="none"/>
          </a:ln>
        </p:spPr>
      </p:cxnSp>
      <p:grpSp>
        <p:nvGrpSpPr>
          <p:cNvPr id="151" name="Google Shape;151;p15"/>
          <p:cNvGrpSpPr/>
          <p:nvPr/>
        </p:nvGrpSpPr>
        <p:grpSpPr>
          <a:xfrm>
            <a:off x="10834950" y="3351862"/>
            <a:ext cx="395362" cy="375026"/>
            <a:chOff x="1813" y="0"/>
            <a:chExt cx="809173" cy="812800"/>
          </a:xfrm>
        </p:grpSpPr>
        <p:sp>
          <p:nvSpPr>
            <p:cNvPr id="152" name="Google Shape;152;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4" name="Google Shape;154;p15"/>
          <p:cNvGrpSpPr/>
          <p:nvPr/>
        </p:nvGrpSpPr>
        <p:grpSpPr>
          <a:xfrm>
            <a:off x="10834950" y="3979025"/>
            <a:ext cx="395362" cy="375026"/>
            <a:chOff x="1813" y="0"/>
            <a:chExt cx="809173" cy="812800"/>
          </a:xfrm>
        </p:grpSpPr>
        <p:sp>
          <p:nvSpPr>
            <p:cNvPr id="155" name="Google Shape;155;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7" name="Google Shape;157;p15"/>
          <p:cNvGrpSpPr/>
          <p:nvPr/>
        </p:nvGrpSpPr>
        <p:grpSpPr>
          <a:xfrm>
            <a:off x="10834950" y="4682375"/>
            <a:ext cx="395362" cy="375026"/>
            <a:chOff x="1813" y="0"/>
            <a:chExt cx="809173" cy="812800"/>
          </a:xfrm>
        </p:grpSpPr>
        <p:sp>
          <p:nvSpPr>
            <p:cNvPr id="158" name="Google Shape;158;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0" name="Google Shape;160;p15"/>
          <p:cNvGrpSpPr/>
          <p:nvPr/>
        </p:nvGrpSpPr>
        <p:grpSpPr>
          <a:xfrm>
            <a:off x="10834950" y="5385725"/>
            <a:ext cx="395362" cy="375026"/>
            <a:chOff x="1813" y="0"/>
            <a:chExt cx="809173" cy="812800"/>
          </a:xfrm>
        </p:grpSpPr>
        <p:sp>
          <p:nvSpPr>
            <p:cNvPr id="161" name="Google Shape;161;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3" name="Google Shape;163;p15"/>
          <p:cNvGrpSpPr/>
          <p:nvPr/>
        </p:nvGrpSpPr>
        <p:grpSpPr>
          <a:xfrm>
            <a:off x="10834950" y="6081862"/>
            <a:ext cx="395362" cy="375026"/>
            <a:chOff x="1813" y="0"/>
            <a:chExt cx="809173" cy="812800"/>
          </a:xfrm>
        </p:grpSpPr>
        <p:sp>
          <p:nvSpPr>
            <p:cNvPr id="164" name="Google Shape;164;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6" name="Google Shape;166;p15"/>
          <p:cNvGrpSpPr/>
          <p:nvPr/>
        </p:nvGrpSpPr>
        <p:grpSpPr>
          <a:xfrm>
            <a:off x="10834950" y="6776975"/>
            <a:ext cx="395362" cy="375026"/>
            <a:chOff x="1813" y="0"/>
            <a:chExt cx="809173" cy="812800"/>
          </a:xfrm>
        </p:grpSpPr>
        <p:sp>
          <p:nvSpPr>
            <p:cNvPr id="167" name="Google Shape;167;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9" name="Google Shape;169;p15"/>
          <p:cNvGrpSpPr/>
          <p:nvPr/>
        </p:nvGrpSpPr>
        <p:grpSpPr>
          <a:xfrm>
            <a:off x="10834950" y="7472075"/>
            <a:ext cx="395362" cy="375026"/>
            <a:chOff x="1813" y="0"/>
            <a:chExt cx="809173" cy="812800"/>
          </a:xfrm>
        </p:grpSpPr>
        <p:sp>
          <p:nvSpPr>
            <p:cNvPr id="170" name="Google Shape;170;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16"/>
          <p:cNvPicPr preferRelativeResize="0"/>
          <p:nvPr/>
        </p:nvPicPr>
        <p:blipFill rotWithShape="1">
          <a:blip r:embed="rId3">
            <a:alphaModFix/>
          </a:blip>
          <a:srcRect b="7819" l="0" r="0" t="7827"/>
          <a:stretch/>
        </p:blipFill>
        <p:spPr>
          <a:xfrm>
            <a:off x="0" y="0"/>
            <a:ext cx="18288001" cy="10286999"/>
          </a:xfrm>
          <a:prstGeom prst="rect">
            <a:avLst/>
          </a:prstGeom>
          <a:noFill/>
          <a:ln>
            <a:noFill/>
          </a:ln>
        </p:spPr>
      </p:pic>
      <p:pic>
        <p:nvPicPr>
          <p:cNvPr id="177" name="Google Shape;177;p16"/>
          <p:cNvPicPr preferRelativeResize="0"/>
          <p:nvPr/>
        </p:nvPicPr>
        <p:blipFill rotWithShape="1">
          <a:blip r:embed="rId4">
            <a:alphaModFix/>
          </a:blip>
          <a:srcRect b="0" l="22259" r="22259" t="0"/>
          <a:stretch/>
        </p:blipFill>
        <p:spPr>
          <a:xfrm>
            <a:off x="9898206" y="0"/>
            <a:ext cx="8542196" cy="10286999"/>
          </a:xfrm>
          <a:prstGeom prst="rect">
            <a:avLst/>
          </a:prstGeom>
          <a:noFill/>
          <a:ln>
            <a:noFill/>
          </a:ln>
        </p:spPr>
      </p:pic>
      <p:sp>
        <p:nvSpPr>
          <p:cNvPr id="178" name="Google Shape;178;p16"/>
          <p:cNvSpPr txBox="1"/>
          <p:nvPr/>
        </p:nvSpPr>
        <p:spPr>
          <a:xfrm>
            <a:off x="639750" y="1427025"/>
            <a:ext cx="9647400" cy="1847100"/>
          </a:xfrm>
          <a:prstGeom prst="rect">
            <a:avLst/>
          </a:prstGeom>
          <a:noFill/>
          <a:ln>
            <a:noFill/>
          </a:ln>
          <a:effectLst>
            <a:outerShdw blurRad="828675" rotWithShape="0" algn="bl" dir="1020000" dist="19050">
              <a:srgbClr val="6CE5E8">
                <a:alpha val="95000"/>
              </a:srgbClr>
            </a:outerShdw>
          </a:effectLst>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2000">
                <a:solidFill>
                  <a:schemeClr val="lt1"/>
                </a:solidFill>
                <a:latin typeface="Teko Medium"/>
                <a:ea typeface="Teko Medium"/>
                <a:cs typeface="Teko Medium"/>
                <a:sym typeface="Teko Medium"/>
              </a:rPr>
              <a:t>THE USER/PLAYER: </a:t>
            </a:r>
            <a:endParaRPr/>
          </a:p>
        </p:txBody>
      </p:sp>
      <p:sp>
        <p:nvSpPr>
          <p:cNvPr id="179" name="Google Shape;179;p16"/>
          <p:cNvSpPr txBox="1"/>
          <p:nvPr/>
        </p:nvSpPr>
        <p:spPr>
          <a:xfrm>
            <a:off x="1028700" y="3950350"/>
            <a:ext cx="8869500" cy="25860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lang="en-US" sz="3000">
                <a:solidFill>
                  <a:schemeClr val="lt1"/>
                </a:solidFill>
                <a:latin typeface="Montserrat"/>
                <a:ea typeface="Montserrat"/>
                <a:cs typeface="Montserrat"/>
                <a:sym typeface="Montserrat"/>
              </a:rPr>
              <a:t>Two options: face off against another player or against an AI</a:t>
            </a:r>
            <a:endParaRPr sz="3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100"/>
              <a:buNone/>
            </a:pPr>
            <a:r>
              <a:t/>
            </a:r>
            <a:endParaRPr sz="3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100"/>
              <a:buNone/>
            </a:pPr>
            <a:r>
              <a:rPr lang="en-US" sz="3000">
                <a:solidFill>
                  <a:schemeClr val="lt1"/>
                </a:solidFill>
                <a:latin typeface="Montserrat"/>
                <a:ea typeface="Montserrat"/>
                <a:cs typeface="Montserrat"/>
                <a:sym typeface="Montserrat"/>
              </a:rPr>
              <a:t>Prompted for piece choice, and position to move it to</a:t>
            </a:r>
            <a:endParaRPr sz="2300">
              <a:latin typeface="Montserrat"/>
              <a:ea typeface="Montserrat"/>
              <a:cs typeface="Montserrat"/>
              <a:sym typeface="Montserrat"/>
            </a:endParaRPr>
          </a:p>
        </p:txBody>
      </p:sp>
      <p:grpSp>
        <p:nvGrpSpPr>
          <p:cNvPr id="180" name="Google Shape;180;p16"/>
          <p:cNvGrpSpPr/>
          <p:nvPr/>
        </p:nvGrpSpPr>
        <p:grpSpPr>
          <a:xfrm>
            <a:off x="496975" y="4034625"/>
            <a:ext cx="395362" cy="375026"/>
            <a:chOff x="1813" y="0"/>
            <a:chExt cx="809173" cy="812800"/>
          </a:xfrm>
        </p:grpSpPr>
        <p:sp>
          <p:nvSpPr>
            <p:cNvPr id="181" name="Google Shape;181;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3" name="Google Shape;183;p16"/>
          <p:cNvGrpSpPr/>
          <p:nvPr/>
        </p:nvGrpSpPr>
        <p:grpSpPr>
          <a:xfrm>
            <a:off x="496975" y="5599200"/>
            <a:ext cx="395362" cy="375026"/>
            <a:chOff x="1813" y="0"/>
            <a:chExt cx="809173" cy="812800"/>
          </a:xfrm>
        </p:grpSpPr>
        <p:sp>
          <p:nvSpPr>
            <p:cNvPr id="184" name="Google Shape;184;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5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17"/>
          <p:cNvPicPr preferRelativeResize="0"/>
          <p:nvPr/>
        </p:nvPicPr>
        <p:blipFill rotWithShape="1">
          <a:blip r:embed="rId3">
            <a:alphaModFix/>
          </a:blip>
          <a:srcRect b="7819" l="0" r="0" t="7827"/>
          <a:stretch/>
        </p:blipFill>
        <p:spPr>
          <a:xfrm>
            <a:off x="0" y="0"/>
            <a:ext cx="18288001" cy="10286999"/>
          </a:xfrm>
          <a:prstGeom prst="rect">
            <a:avLst/>
          </a:prstGeom>
          <a:noFill/>
          <a:ln>
            <a:noFill/>
          </a:ln>
        </p:spPr>
      </p:pic>
      <p:pic>
        <p:nvPicPr>
          <p:cNvPr id="191" name="Google Shape;191;p17"/>
          <p:cNvPicPr preferRelativeResize="0"/>
          <p:nvPr/>
        </p:nvPicPr>
        <p:blipFill rotWithShape="1">
          <a:blip r:embed="rId4">
            <a:alphaModFix/>
          </a:blip>
          <a:srcRect b="0" l="0" r="0" t="0"/>
          <a:stretch/>
        </p:blipFill>
        <p:spPr>
          <a:xfrm>
            <a:off x="10838378" y="4699784"/>
            <a:ext cx="7449621" cy="5587216"/>
          </a:xfrm>
          <a:prstGeom prst="rect">
            <a:avLst/>
          </a:prstGeom>
          <a:noFill/>
          <a:ln>
            <a:noFill/>
          </a:ln>
        </p:spPr>
      </p:pic>
      <p:sp>
        <p:nvSpPr>
          <p:cNvPr id="192" name="Google Shape;192;p17"/>
          <p:cNvSpPr txBox="1"/>
          <p:nvPr/>
        </p:nvSpPr>
        <p:spPr>
          <a:xfrm>
            <a:off x="817500" y="882875"/>
            <a:ext cx="6582600" cy="1847100"/>
          </a:xfrm>
          <a:prstGeom prst="rect">
            <a:avLst/>
          </a:prstGeom>
          <a:noFill/>
          <a:ln>
            <a:noFill/>
          </a:ln>
          <a:effectLst>
            <a:outerShdw blurRad="828675" rotWithShape="0" algn="bl" dir="1080000" dist="19050">
              <a:srgbClr val="6CE5E8">
                <a:alpha val="95000"/>
              </a:srgbClr>
            </a:outerShdw>
          </a:effectLst>
        </p:spPr>
        <p:txBody>
          <a:bodyPr anchorCtr="0" anchor="t" bIns="0" lIns="0" spcFirstLastPara="1" rIns="0" wrap="square" tIns="0">
            <a:spAutoFit/>
          </a:bodyPr>
          <a:lstStyle/>
          <a:p>
            <a:pPr indent="0" lvl="0" marL="0" marR="0" rtl="0" algn="l">
              <a:lnSpc>
                <a:spcPct val="100000"/>
              </a:lnSpc>
              <a:spcBef>
                <a:spcPts val="0"/>
              </a:spcBef>
              <a:spcAft>
                <a:spcPts val="0"/>
              </a:spcAft>
              <a:buSzPts val="1100"/>
              <a:buNone/>
            </a:pPr>
            <a:r>
              <a:rPr lang="en-US" sz="12000">
                <a:solidFill>
                  <a:schemeClr val="lt1"/>
                </a:solidFill>
                <a:latin typeface="Teko Medium"/>
                <a:ea typeface="Teko Medium"/>
                <a:cs typeface="Teko Medium"/>
                <a:sym typeface="Teko Medium"/>
              </a:rPr>
              <a:t>The AI:</a:t>
            </a:r>
            <a:endParaRPr sz="12000">
              <a:solidFill>
                <a:schemeClr val="lt1"/>
              </a:solidFill>
              <a:latin typeface="Teko Medium"/>
              <a:ea typeface="Teko Medium"/>
              <a:cs typeface="Teko Medium"/>
              <a:sym typeface="Teko Medium"/>
            </a:endParaRPr>
          </a:p>
        </p:txBody>
      </p:sp>
      <p:sp>
        <p:nvSpPr>
          <p:cNvPr id="193" name="Google Shape;193;p17"/>
          <p:cNvSpPr txBox="1"/>
          <p:nvPr/>
        </p:nvSpPr>
        <p:spPr>
          <a:xfrm>
            <a:off x="817500" y="3429000"/>
            <a:ext cx="8869500" cy="1947000"/>
          </a:xfrm>
          <a:prstGeom prst="rect">
            <a:avLst/>
          </a:prstGeom>
          <a:noFill/>
          <a:ln>
            <a:noFill/>
          </a:ln>
        </p:spPr>
        <p:txBody>
          <a:bodyPr anchorCtr="0" anchor="t" bIns="0" lIns="0" spcFirstLastPara="1" rIns="0" wrap="square" tIns="0">
            <a:spAutoFit/>
          </a:bodyPr>
          <a:lstStyle/>
          <a:p>
            <a:pPr indent="0" lvl="0" marL="457200" rtl="0" algn="l">
              <a:lnSpc>
                <a:spcPct val="115000"/>
              </a:lnSpc>
              <a:spcBef>
                <a:spcPts val="0"/>
              </a:spcBef>
              <a:spcAft>
                <a:spcPts val="0"/>
              </a:spcAft>
              <a:buNone/>
            </a:pPr>
            <a:r>
              <a:rPr lang="en-US" sz="3000">
                <a:solidFill>
                  <a:schemeClr val="lt1"/>
                </a:solidFill>
                <a:latin typeface="Montserrat"/>
                <a:ea typeface="Montserrat"/>
                <a:cs typeface="Montserrat"/>
                <a:sym typeface="Montserrat"/>
              </a:rPr>
              <a:t>  Random number generator </a:t>
            </a:r>
            <a:endParaRPr sz="30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30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None/>
            </a:pPr>
            <a:r>
              <a:rPr lang="en-US" sz="3000">
                <a:solidFill>
                  <a:schemeClr val="lt1"/>
                </a:solidFill>
                <a:latin typeface="Montserrat"/>
                <a:ea typeface="Montserrat"/>
                <a:cs typeface="Montserrat"/>
                <a:sym typeface="Montserrat"/>
              </a:rPr>
              <a:t>  The AI difficulty implementation</a:t>
            </a:r>
            <a:endParaRPr sz="3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100"/>
              <a:buNone/>
            </a:pPr>
            <a:r>
              <a:t/>
            </a:r>
            <a:endParaRPr sz="2300">
              <a:latin typeface="Montserrat"/>
              <a:ea typeface="Montserrat"/>
              <a:cs typeface="Montserrat"/>
              <a:sym typeface="Montserrat"/>
            </a:endParaRPr>
          </a:p>
        </p:txBody>
      </p:sp>
      <p:grpSp>
        <p:nvGrpSpPr>
          <p:cNvPr id="194" name="Google Shape;194;p17"/>
          <p:cNvGrpSpPr/>
          <p:nvPr/>
        </p:nvGrpSpPr>
        <p:grpSpPr>
          <a:xfrm>
            <a:off x="817500" y="3429000"/>
            <a:ext cx="395362" cy="375026"/>
            <a:chOff x="1813" y="0"/>
            <a:chExt cx="809173" cy="812800"/>
          </a:xfrm>
        </p:grpSpPr>
        <p:sp>
          <p:nvSpPr>
            <p:cNvPr id="195" name="Google Shape;195;p1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7" name="Google Shape;197;p17"/>
          <p:cNvGrpSpPr/>
          <p:nvPr/>
        </p:nvGrpSpPr>
        <p:grpSpPr>
          <a:xfrm>
            <a:off x="817500" y="4503062"/>
            <a:ext cx="395362" cy="375026"/>
            <a:chOff x="1813" y="0"/>
            <a:chExt cx="809173" cy="812800"/>
          </a:xfrm>
        </p:grpSpPr>
        <p:sp>
          <p:nvSpPr>
            <p:cNvPr id="198" name="Google Shape;198;p1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18"/>
          <p:cNvPicPr preferRelativeResize="0"/>
          <p:nvPr/>
        </p:nvPicPr>
        <p:blipFill rotWithShape="1">
          <a:blip r:embed="rId3">
            <a:alphaModFix/>
          </a:blip>
          <a:srcRect b="7819" l="0" r="0" t="7827"/>
          <a:stretch/>
        </p:blipFill>
        <p:spPr>
          <a:xfrm>
            <a:off x="0" y="0"/>
            <a:ext cx="18288001" cy="10286999"/>
          </a:xfrm>
          <a:prstGeom prst="rect">
            <a:avLst/>
          </a:prstGeom>
          <a:noFill/>
          <a:ln>
            <a:noFill/>
          </a:ln>
        </p:spPr>
      </p:pic>
      <p:sp>
        <p:nvSpPr>
          <p:cNvPr id="205" name="Google Shape;205;p18"/>
          <p:cNvSpPr txBox="1"/>
          <p:nvPr/>
        </p:nvSpPr>
        <p:spPr>
          <a:xfrm>
            <a:off x="1028700" y="967675"/>
            <a:ext cx="10092300" cy="1847100"/>
          </a:xfrm>
          <a:prstGeom prst="rect">
            <a:avLst/>
          </a:prstGeom>
          <a:noFill/>
          <a:ln>
            <a:noFill/>
          </a:ln>
          <a:effectLst>
            <a:outerShdw blurRad="828675" rotWithShape="0" algn="bl" dir="900000" dist="19050">
              <a:srgbClr val="6CE5E8">
                <a:alpha val="95000"/>
              </a:srgbClr>
            </a:outerShdw>
          </a:effectLst>
        </p:spPr>
        <p:txBody>
          <a:bodyPr anchorCtr="0" anchor="t" bIns="0" lIns="0" spcFirstLastPara="1" rIns="0" wrap="square" tIns="0">
            <a:spAutoFit/>
          </a:bodyPr>
          <a:lstStyle/>
          <a:p>
            <a:pPr indent="0" lvl="0" marL="0" marR="0" rtl="0" algn="l">
              <a:lnSpc>
                <a:spcPct val="100000"/>
              </a:lnSpc>
              <a:spcBef>
                <a:spcPts val="0"/>
              </a:spcBef>
              <a:spcAft>
                <a:spcPts val="0"/>
              </a:spcAft>
              <a:buSzPts val="1100"/>
              <a:buNone/>
            </a:pPr>
            <a:r>
              <a:rPr lang="en-US" sz="12000">
                <a:solidFill>
                  <a:schemeClr val="lt1"/>
                </a:solidFill>
                <a:latin typeface="Teko Medium"/>
                <a:ea typeface="Teko Medium"/>
                <a:cs typeface="Teko Medium"/>
                <a:sym typeface="Teko Medium"/>
              </a:rPr>
              <a:t>The Checker Piece:</a:t>
            </a:r>
            <a:endParaRPr sz="12000">
              <a:solidFill>
                <a:schemeClr val="lt1"/>
              </a:solidFill>
              <a:latin typeface="Teko Medium"/>
              <a:ea typeface="Teko Medium"/>
              <a:cs typeface="Teko Medium"/>
              <a:sym typeface="Teko Medium"/>
            </a:endParaRPr>
          </a:p>
        </p:txBody>
      </p:sp>
      <p:sp>
        <p:nvSpPr>
          <p:cNvPr id="206" name="Google Shape;206;p18"/>
          <p:cNvSpPr txBox="1"/>
          <p:nvPr/>
        </p:nvSpPr>
        <p:spPr>
          <a:xfrm>
            <a:off x="1280850" y="3429000"/>
            <a:ext cx="9588000" cy="43407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lt1"/>
              </a:buClr>
              <a:buSzPts val="3000"/>
              <a:buFont typeface="Montserrat"/>
              <a:buChar char="-"/>
            </a:pPr>
            <a:r>
              <a:rPr lang="en-US" sz="3000">
                <a:solidFill>
                  <a:schemeClr val="lt1"/>
                </a:solidFill>
                <a:latin typeface="Montserrat"/>
                <a:ea typeface="Montserrat"/>
                <a:cs typeface="Montserrat"/>
                <a:sym typeface="Montserrat"/>
              </a:rPr>
              <a:t>An object identified by a number</a:t>
            </a:r>
            <a:endParaRPr sz="30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3000">
              <a:solidFill>
                <a:schemeClr val="lt1"/>
              </a:solidFill>
              <a:latin typeface="Montserrat"/>
              <a:ea typeface="Montserrat"/>
              <a:cs typeface="Montserrat"/>
              <a:sym typeface="Montserrat"/>
            </a:endParaRPr>
          </a:p>
          <a:p>
            <a:pPr indent="-419100" lvl="0" marL="457200" rtl="0" algn="l">
              <a:spcBef>
                <a:spcPts val="0"/>
              </a:spcBef>
              <a:spcAft>
                <a:spcPts val="0"/>
              </a:spcAft>
              <a:buClr>
                <a:schemeClr val="lt1"/>
              </a:buClr>
              <a:buSzPts val="3000"/>
              <a:buFont typeface="Montserrat"/>
              <a:buChar char="-"/>
            </a:pPr>
            <a:r>
              <a:rPr lang="en-US" sz="3000">
                <a:solidFill>
                  <a:schemeClr val="lt1"/>
                </a:solidFill>
                <a:latin typeface="Montserrat"/>
                <a:ea typeface="Montserrat"/>
                <a:cs typeface="Montserrat"/>
                <a:sym typeface="Montserrat"/>
              </a:rPr>
              <a:t>Movement on board</a:t>
            </a:r>
            <a:endParaRPr sz="30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3000">
              <a:solidFill>
                <a:schemeClr val="lt1"/>
              </a:solidFill>
              <a:latin typeface="Montserrat"/>
              <a:ea typeface="Montserrat"/>
              <a:cs typeface="Montserrat"/>
              <a:sym typeface="Montserrat"/>
            </a:endParaRPr>
          </a:p>
          <a:p>
            <a:pPr indent="-419100" lvl="0" marL="457200" rtl="0" algn="l">
              <a:spcBef>
                <a:spcPts val="0"/>
              </a:spcBef>
              <a:spcAft>
                <a:spcPts val="0"/>
              </a:spcAft>
              <a:buClr>
                <a:schemeClr val="lt1"/>
              </a:buClr>
              <a:buSzPts val="3000"/>
              <a:buFont typeface="Montserrat"/>
              <a:buChar char="-"/>
            </a:pPr>
            <a:r>
              <a:rPr lang="en-US" sz="3000">
                <a:solidFill>
                  <a:schemeClr val="lt1"/>
                </a:solidFill>
                <a:latin typeface="Montserrat"/>
                <a:ea typeface="Montserrat"/>
                <a:cs typeface="Montserrat"/>
                <a:sym typeface="Montserrat"/>
              </a:rPr>
              <a:t>Jumping over enemy pieces</a:t>
            </a:r>
            <a:endParaRPr sz="30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3000">
              <a:solidFill>
                <a:schemeClr val="lt1"/>
              </a:solidFill>
              <a:latin typeface="Montserrat"/>
              <a:ea typeface="Montserrat"/>
              <a:cs typeface="Montserrat"/>
              <a:sym typeface="Montserrat"/>
            </a:endParaRPr>
          </a:p>
          <a:p>
            <a:pPr indent="-419100" lvl="0" marL="457200" rtl="0" algn="l">
              <a:spcBef>
                <a:spcPts val="0"/>
              </a:spcBef>
              <a:spcAft>
                <a:spcPts val="0"/>
              </a:spcAft>
              <a:buClr>
                <a:schemeClr val="lt1"/>
              </a:buClr>
              <a:buSzPts val="3000"/>
              <a:buFont typeface="Montserrat"/>
              <a:buChar char="-"/>
            </a:pPr>
            <a:r>
              <a:rPr lang="en-US" sz="3000">
                <a:solidFill>
                  <a:schemeClr val="lt1"/>
                </a:solidFill>
                <a:latin typeface="Montserrat"/>
                <a:ea typeface="Montserrat"/>
                <a:cs typeface="Montserrat"/>
                <a:sym typeface="Montserrat"/>
              </a:rPr>
              <a:t>Promotion</a:t>
            </a:r>
            <a:endParaRPr sz="30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3000">
              <a:solidFill>
                <a:schemeClr val="lt1"/>
              </a:solidFill>
              <a:latin typeface="Montserrat"/>
              <a:ea typeface="Montserrat"/>
              <a:cs typeface="Montserrat"/>
              <a:sym typeface="Montserrat"/>
            </a:endParaRPr>
          </a:p>
          <a:p>
            <a:pPr indent="-419100" lvl="0" marL="457200" rtl="0" algn="l">
              <a:spcBef>
                <a:spcPts val="0"/>
              </a:spcBef>
              <a:spcAft>
                <a:spcPts val="0"/>
              </a:spcAft>
              <a:buClr>
                <a:schemeClr val="lt1"/>
              </a:buClr>
              <a:buSzPts val="3000"/>
              <a:buFont typeface="Montserrat"/>
              <a:buChar char="-"/>
            </a:pPr>
            <a:r>
              <a:rPr lang="en-US" sz="3000">
                <a:solidFill>
                  <a:schemeClr val="lt1"/>
                </a:solidFill>
                <a:latin typeface="Montserrat"/>
                <a:ea typeface="Montserrat"/>
                <a:cs typeface="Montserrat"/>
                <a:sym typeface="Montserrat"/>
              </a:rPr>
              <a:t>Removal</a:t>
            </a:r>
            <a:endParaRPr sz="3000">
              <a:solidFill>
                <a:schemeClr val="lt1"/>
              </a:solidFill>
              <a:latin typeface="Montserrat"/>
              <a:ea typeface="Montserrat"/>
              <a:cs typeface="Montserrat"/>
              <a:sym typeface="Montserrat"/>
            </a:endParaRPr>
          </a:p>
        </p:txBody>
      </p:sp>
      <p:grpSp>
        <p:nvGrpSpPr>
          <p:cNvPr id="207" name="Google Shape;207;p18"/>
          <p:cNvGrpSpPr/>
          <p:nvPr/>
        </p:nvGrpSpPr>
        <p:grpSpPr>
          <a:xfrm>
            <a:off x="1280850" y="3612100"/>
            <a:ext cx="395362" cy="375026"/>
            <a:chOff x="1813" y="0"/>
            <a:chExt cx="809173" cy="812800"/>
          </a:xfrm>
        </p:grpSpPr>
        <p:sp>
          <p:nvSpPr>
            <p:cNvPr id="208" name="Google Shape;208;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0" name="Google Shape;210;p18"/>
          <p:cNvGrpSpPr/>
          <p:nvPr/>
        </p:nvGrpSpPr>
        <p:grpSpPr>
          <a:xfrm>
            <a:off x="1280850" y="4480250"/>
            <a:ext cx="395362" cy="375026"/>
            <a:chOff x="1813" y="0"/>
            <a:chExt cx="809173" cy="812800"/>
          </a:xfrm>
        </p:grpSpPr>
        <p:sp>
          <p:nvSpPr>
            <p:cNvPr id="211" name="Google Shape;211;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3" name="Google Shape;213;p18"/>
          <p:cNvGrpSpPr/>
          <p:nvPr/>
        </p:nvGrpSpPr>
        <p:grpSpPr>
          <a:xfrm>
            <a:off x="1280850" y="5411837"/>
            <a:ext cx="395362" cy="375026"/>
            <a:chOff x="1813" y="0"/>
            <a:chExt cx="809173" cy="812800"/>
          </a:xfrm>
        </p:grpSpPr>
        <p:sp>
          <p:nvSpPr>
            <p:cNvPr id="214" name="Google Shape;214;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6" name="Google Shape;216;p18"/>
          <p:cNvGrpSpPr/>
          <p:nvPr/>
        </p:nvGrpSpPr>
        <p:grpSpPr>
          <a:xfrm>
            <a:off x="1280850" y="6297225"/>
            <a:ext cx="395362" cy="375026"/>
            <a:chOff x="1813" y="0"/>
            <a:chExt cx="809173" cy="812800"/>
          </a:xfrm>
        </p:grpSpPr>
        <p:sp>
          <p:nvSpPr>
            <p:cNvPr id="217" name="Google Shape;217;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9" name="Google Shape;219;p18"/>
          <p:cNvGrpSpPr/>
          <p:nvPr/>
        </p:nvGrpSpPr>
        <p:grpSpPr>
          <a:xfrm>
            <a:off x="1280850" y="7211575"/>
            <a:ext cx="395362" cy="375026"/>
            <a:chOff x="1813" y="0"/>
            <a:chExt cx="809173" cy="812800"/>
          </a:xfrm>
        </p:grpSpPr>
        <p:sp>
          <p:nvSpPr>
            <p:cNvPr id="220" name="Google Shape;220;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22" name="Google Shape;222;p18"/>
          <p:cNvPicPr preferRelativeResize="0"/>
          <p:nvPr/>
        </p:nvPicPr>
        <p:blipFill rotWithShape="1">
          <a:blip r:embed="rId4">
            <a:alphaModFix/>
          </a:blip>
          <a:srcRect b="0" l="0" r="0" t="0"/>
          <a:stretch/>
        </p:blipFill>
        <p:spPr>
          <a:xfrm>
            <a:off x="12385075" y="3687500"/>
            <a:ext cx="3958999" cy="4166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19"/>
          <p:cNvPicPr preferRelativeResize="0"/>
          <p:nvPr/>
        </p:nvPicPr>
        <p:blipFill rotWithShape="1">
          <a:blip r:embed="rId3">
            <a:alphaModFix/>
          </a:blip>
          <a:srcRect b="7819" l="0" r="0" t="7827"/>
          <a:stretch/>
        </p:blipFill>
        <p:spPr>
          <a:xfrm>
            <a:off x="0" y="0"/>
            <a:ext cx="18288001" cy="10286999"/>
          </a:xfrm>
          <a:prstGeom prst="rect">
            <a:avLst/>
          </a:prstGeom>
          <a:noFill/>
          <a:ln>
            <a:noFill/>
          </a:ln>
        </p:spPr>
      </p:pic>
      <p:sp>
        <p:nvSpPr>
          <p:cNvPr id="228" name="Google Shape;228;p19"/>
          <p:cNvSpPr txBox="1"/>
          <p:nvPr/>
        </p:nvSpPr>
        <p:spPr>
          <a:xfrm>
            <a:off x="1028700" y="967675"/>
            <a:ext cx="10092300" cy="1847100"/>
          </a:xfrm>
          <a:prstGeom prst="rect">
            <a:avLst/>
          </a:prstGeom>
          <a:noFill/>
          <a:ln>
            <a:noFill/>
          </a:ln>
          <a:effectLst>
            <a:outerShdw blurRad="828675" rotWithShape="0" algn="bl" dir="900000" dist="19050">
              <a:srgbClr val="6CE5E8">
                <a:alpha val="95000"/>
              </a:srgbClr>
            </a:outerShdw>
          </a:effectLst>
        </p:spPr>
        <p:txBody>
          <a:bodyPr anchorCtr="0" anchor="t" bIns="0" lIns="0" spcFirstLastPara="1" rIns="0" wrap="square" tIns="0">
            <a:spAutoFit/>
          </a:bodyPr>
          <a:lstStyle/>
          <a:p>
            <a:pPr indent="0" lvl="0" marL="0" marR="0" rtl="0" algn="l">
              <a:lnSpc>
                <a:spcPct val="100000"/>
              </a:lnSpc>
              <a:spcBef>
                <a:spcPts val="0"/>
              </a:spcBef>
              <a:spcAft>
                <a:spcPts val="0"/>
              </a:spcAft>
              <a:buSzPts val="1100"/>
              <a:buNone/>
            </a:pPr>
            <a:r>
              <a:rPr lang="en-US" sz="12000">
                <a:solidFill>
                  <a:schemeClr val="lt1"/>
                </a:solidFill>
                <a:latin typeface="Teko Medium"/>
                <a:ea typeface="Teko Medium"/>
                <a:cs typeface="Teko Medium"/>
                <a:sym typeface="Teko Medium"/>
              </a:rPr>
              <a:t>The Board:</a:t>
            </a:r>
            <a:endParaRPr sz="12000">
              <a:solidFill>
                <a:schemeClr val="lt1"/>
              </a:solidFill>
              <a:latin typeface="Teko Medium"/>
              <a:ea typeface="Teko Medium"/>
              <a:cs typeface="Teko Medium"/>
              <a:sym typeface="Teko Medium"/>
            </a:endParaRPr>
          </a:p>
        </p:txBody>
      </p:sp>
      <p:pic>
        <p:nvPicPr>
          <p:cNvPr id="229" name="Google Shape;229;p19"/>
          <p:cNvPicPr preferRelativeResize="0"/>
          <p:nvPr/>
        </p:nvPicPr>
        <p:blipFill>
          <a:blip r:embed="rId4">
            <a:alphaModFix amt="29000"/>
          </a:blip>
          <a:stretch>
            <a:fillRect/>
          </a:stretch>
        </p:blipFill>
        <p:spPr>
          <a:xfrm>
            <a:off x="0" y="2577925"/>
            <a:ext cx="18287999" cy="6071400"/>
          </a:xfrm>
          <a:prstGeom prst="rect">
            <a:avLst/>
          </a:prstGeom>
          <a:noFill/>
          <a:ln>
            <a:noFill/>
          </a:ln>
        </p:spPr>
      </p:pic>
      <p:sp>
        <p:nvSpPr>
          <p:cNvPr id="230" name="Google Shape;230;p19"/>
          <p:cNvSpPr txBox="1"/>
          <p:nvPr/>
        </p:nvSpPr>
        <p:spPr>
          <a:xfrm>
            <a:off x="1130950" y="3044175"/>
            <a:ext cx="8869500" cy="6071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t/>
            </a:r>
            <a:endParaRPr sz="2300">
              <a:latin typeface="Montserrat"/>
              <a:ea typeface="Montserrat"/>
              <a:cs typeface="Montserrat"/>
              <a:sym typeface="Montserrat"/>
            </a:endParaRPr>
          </a:p>
          <a:p>
            <a:pPr indent="0" lvl="0" marL="0" rtl="0" algn="l">
              <a:lnSpc>
                <a:spcPct val="115000"/>
              </a:lnSpc>
              <a:spcBef>
                <a:spcPts val="0"/>
              </a:spcBef>
              <a:spcAft>
                <a:spcPts val="0"/>
              </a:spcAft>
              <a:buSzPts val="1100"/>
              <a:buNone/>
            </a:pPr>
            <a:r>
              <a:rPr lang="en-US" sz="3000">
                <a:solidFill>
                  <a:schemeClr val="lt1"/>
                </a:solidFill>
                <a:latin typeface="Montserrat"/>
                <a:ea typeface="Montserrat"/>
                <a:cs typeface="Montserrat"/>
                <a:sym typeface="Montserrat"/>
              </a:rPr>
              <a:t>Series of symbols that are printed out to command console</a:t>
            </a:r>
            <a:endParaRPr sz="3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100"/>
              <a:buNone/>
            </a:pPr>
            <a:r>
              <a:t/>
            </a:r>
            <a:endParaRPr sz="3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100"/>
              <a:buNone/>
            </a:pPr>
            <a:r>
              <a:rPr lang="en-US" sz="3000">
                <a:solidFill>
                  <a:schemeClr val="lt1"/>
                </a:solidFill>
                <a:latin typeface="Montserrat"/>
                <a:ea typeface="Montserrat"/>
                <a:cs typeface="Montserrat"/>
                <a:sym typeface="Montserrat"/>
              </a:rPr>
              <a:t>Positions of all pieces will be checked and updated on the board</a:t>
            </a:r>
            <a:endParaRPr sz="3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100"/>
              <a:buNone/>
            </a:pPr>
            <a:r>
              <a:t/>
            </a:r>
            <a:endParaRPr sz="3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100"/>
              <a:buNone/>
            </a:pPr>
            <a:r>
              <a:rPr lang="en-US" sz="3000">
                <a:solidFill>
                  <a:schemeClr val="lt1"/>
                </a:solidFill>
                <a:latin typeface="Montserrat"/>
                <a:ea typeface="Montserrat"/>
                <a:cs typeface="Montserrat"/>
                <a:sym typeface="Montserrat"/>
              </a:rPr>
              <a:t>Status of pieces will also be checked and updated on the board</a:t>
            </a:r>
            <a:endParaRPr sz="3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100"/>
              <a:buNone/>
            </a:pPr>
            <a:r>
              <a:t/>
            </a:r>
            <a:endParaRPr sz="3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100"/>
              <a:buNone/>
            </a:pPr>
            <a:r>
              <a:t/>
            </a:r>
            <a:endParaRPr sz="3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100"/>
              <a:buNone/>
            </a:pPr>
            <a:r>
              <a:t/>
            </a:r>
            <a:endParaRPr sz="2300">
              <a:latin typeface="Montserrat"/>
              <a:ea typeface="Montserrat"/>
              <a:cs typeface="Montserrat"/>
              <a:sym typeface="Montserrat"/>
            </a:endParaRPr>
          </a:p>
        </p:txBody>
      </p:sp>
      <p:grpSp>
        <p:nvGrpSpPr>
          <p:cNvPr id="231" name="Google Shape;231;p19"/>
          <p:cNvGrpSpPr/>
          <p:nvPr/>
        </p:nvGrpSpPr>
        <p:grpSpPr>
          <a:xfrm>
            <a:off x="537875" y="3523325"/>
            <a:ext cx="395362" cy="375026"/>
            <a:chOff x="1813" y="0"/>
            <a:chExt cx="809173" cy="812800"/>
          </a:xfrm>
        </p:grpSpPr>
        <p:sp>
          <p:nvSpPr>
            <p:cNvPr id="232" name="Google Shape;232;p1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4" name="Google Shape;234;p19"/>
          <p:cNvGrpSpPr/>
          <p:nvPr/>
        </p:nvGrpSpPr>
        <p:grpSpPr>
          <a:xfrm>
            <a:off x="537875" y="5107325"/>
            <a:ext cx="395362" cy="375026"/>
            <a:chOff x="1813" y="0"/>
            <a:chExt cx="809173" cy="812800"/>
          </a:xfrm>
        </p:grpSpPr>
        <p:sp>
          <p:nvSpPr>
            <p:cNvPr id="235" name="Google Shape;235;p1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7" name="Google Shape;237;p19"/>
          <p:cNvGrpSpPr/>
          <p:nvPr/>
        </p:nvGrpSpPr>
        <p:grpSpPr>
          <a:xfrm>
            <a:off x="537875" y="6691325"/>
            <a:ext cx="395362" cy="375026"/>
            <a:chOff x="1813" y="0"/>
            <a:chExt cx="809173" cy="812800"/>
          </a:xfrm>
        </p:grpSpPr>
        <p:sp>
          <p:nvSpPr>
            <p:cNvPr id="238" name="Google Shape;238;p1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40" name="Google Shape;240;p19"/>
          <p:cNvPicPr preferRelativeResize="0"/>
          <p:nvPr/>
        </p:nvPicPr>
        <p:blipFill>
          <a:blip r:embed="rId5">
            <a:alphaModFix amt="91000"/>
          </a:blip>
          <a:stretch>
            <a:fillRect/>
          </a:stretch>
        </p:blipFill>
        <p:spPr>
          <a:xfrm>
            <a:off x="9530075" y="2814772"/>
            <a:ext cx="8287550" cy="5507803"/>
          </a:xfrm>
          <a:prstGeom prst="rect">
            <a:avLst/>
          </a:prstGeom>
          <a:noFill/>
          <a:ln>
            <a:noFill/>
          </a:ln>
          <a:effectLst>
            <a:outerShdw blurRad="57150" rotWithShape="0" algn="bl" dir="5400000" dist="19050">
              <a:srgbClr val="000000">
                <a:alpha val="52000"/>
              </a:srgbClr>
            </a:outerShdw>
            <a:reflection blurRad="0" dir="0" dist="0" endA="0" endPos="29000" fadeDir="5400012" kx="0" rotWithShape="0" algn="bl" stPos="0" sy="-100000" ky="0"/>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0"/>
          <p:cNvPicPr preferRelativeResize="0"/>
          <p:nvPr/>
        </p:nvPicPr>
        <p:blipFill rotWithShape="1">
          <a:blip r:embed="rId3">
            <a:alphaModFix/>
          </a:blip>
          <a:srcRect b="7819" l="0" r="0" t="7827"/>
          <a:stretch/>
        </p:blipFill>
        <p:spPr>
          <a:xfrm>
            <a:off x="0" y="0"/>
            <a:ext cx="18288001" cy="10286999"/>
          </a:xfrm>
          <a:prstGeom prst="rect">
            <a:avLst/>
          </a:prstGeom>
          <a:noFill/>
          <a:ln>
            <a:noFill/>
          </a:ln>
        </p:spPr>
      </p:pic>
      <p:pic>
        <p:nvPicPr>
          <p:cNvPr id="246" name="Google Shape;246;p20"/>
          <p:cNvPicPr preferRelativeResize="0"/>
          <p:nvPr/>
        </p:nvPicPr>
        <p:blipFill rotWithShape="1">
          <a:blip r:embed="rId4">
            <a:alphaModFix/>
          </a:blip>
          <a:srcRect b="0" l="24692" r="23346" t="6085"/>
          <a:stretch/>
        </p:blipFill>
        <p:spPr>
          <a:xfrm>
            <a:off x="11486192" y="651977"/>
            <a:ext cx="5773106" cy="15651903"/>
          </a:xfrm>
          <a:prstGeom prst="rect">
            <a:avLst/>
          </a:prstGeom>
          <a:noFill/>
          <a:ln>
            <a:noFill/>
          </a:ln>
        </p:spPr>
      </p:pic>
      <p:sp>
        <p:nvSpPr>
          <p:cNvPr id="247" name="Google Shape;247;p20"/>
          <p:cNvSpPr txBox="1"/>
          <p:nvPr/>
        </p:nvSpPr>
        <p:spPr>
          <a:xfrm>
            <a:off x="1028700" y="1019175"/>
            <a:ext cx="9141300" cy="1847100"/>
          </a:xfrm>
          <a:prstGeom prst="rect">
            <a:avLst/>
          </a:prstGeom>
          <a:noFill/>
          <a:ln>
            <a:noFill/>
          </a:ln>
          <a:effectLst>
            <a:outerShdw blurRad="828675" rotWithShape="0" algn="bl" dir="900000" dist="19050">
              <a:srgbClr val="6CE5E8">
                <a:alpha val="95000"/>
              </a:srgbClr>
            </a:outerShdw>
          </a:effectLst>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2000">
                <a:solidFill>
                  <a:schemeClr val="lt1"/>
                </a:solidFill>
                <a:latin typeface="Teko Medium"/>
                <a:ea typeface="Teko Medium"/>
                <a:cs typeface="Teko Medium"/>
                <a:sym typeface="Teko Medium"/>
              </a:rPr>
              <a:t>THE HELPER:</a:t>
            </a:r>
            <a:endParaRPr/>
          </a:p>
        </p:txBody>
      </p:sp>
      <p:sp>
        <p:nvSpPr>
          <p:cNvPr id="248" name="Google Shape;248;p20"/>
          <p:cNvSpPr txBox="1"/>
          <p:nvPr/>
        </p:nvSpPr>
        <p:spPr>
          <a:xfrm>
            <a:off x="1028700" y="3599006"/>
            <a:ext cx="8115300" cy="2401200"/>
          </a:xfrm>
          <a:prstGeom prst="rect">
            <a:avLst/>
          </a:prstGeom>
          <a:noFill/>
          <a:ln>
            <a:noFill/>
          </a:ln>
        </p:spPr>
        <p:txBody>
          <a:bodyPr anchorCtr="0" anchor="t" bIns="0" lIns="0" spcFirstLastPara="1" rIns="0" wrap="square" tIns="0">
            <a:spAutoFit/>
          </a:bodyPr>
          <a:lstStyle/>
          <a:p>
            <a:pPr indent="0" lvl="0" marL="457200" marR="0" rtl="0" algn="l">
              <a:lnSpc>
                <a:spcPct val="140000"/>
              </a:lnSpc>
              <a:spcBef>
                <a:spcPts val="0"/>
              </a:spcBef>
              <a:spcAft>
                <a:spcPts val="0"/>
              </a:spcAft>
              <a:buNone/>
            </a:pPr>
            <a:r>
              <a:rPr lang="en-US" sz="3000">
                <a:solidFill>
                  <a:srgbClr val="FFFFFF"/>
                </a:solidFill>
                <a:latin typeface="Montserrat"/>
                <a:ea typeface="Montserrat"/>
                <a:cs typeface="Montserrat"/>
                <a:sym typeface="Montserrat"/>
              </a:rPr>
              <a:t>  Basically, it is like an </a:t>
            </a:r>
            <a:r>
              <a:rPr lang="en-US" sz="3000">
                <a:solidFill>
                  <a:srgbClr val="FFFFFF"/>
                </a:solidFill>
                <a:latin typeface="Montserrat"/>
                <a:ea typeface="Montserrat"/>
                <a:cs typeface="Montserrat"/>
                <a:sym typeface="Montserrat"/>
              </a:rPr>
              <a:t>assistant</a:t>
            </a:r>
            <a:r>
              <a:rPr lang="en-US" sz="3000">
                <a:solidFill>
                  <a:srgbClr val="FFFFFF"/>
                </a:solidFill>
                <a:latin typeface="Montserrat"/>
                <a:ea typeface="Montserrat"/>
                <a:cs typeface="Montserrat"/>
                <a:sym typeface="Montserrat"/>
              </a:rPr>
              <a:t>. </a:t>
            </a:r>
            <a:endParaRPr sz="3000">
              <a:solidFill>
                <a:srgbClr val="FFFFFF"/>
              </a:solidFill>
              <a:latin typeface="Montserrat"/>
              <a:ea typeface="Montserrat"/>
              <a:cs typeface="Montserrat"/>
              <a:sym typeface="Montserrat"/>
            </a:endParaRPr>
          </a:p>
          <a:p>
            <a:pPr indent="0" lvl="0" marL="0" marR="0" rtl="0" algn="l">
              <a:lnSpc>
                <a:spcPct val="140000"/>
              </a:lnSpc>
              <a:spcBef>
                <a:spcPts val="0"/>
              </a:spcBef>
              <a:spcAft>
                <a:spcPts val="0"/>
              </a:spcAft>
              <a:buNone/>
            </a:pPr>
            <a:r>
              <a:t/>
            </a:r>
            <a:endParaRPr sz="3000">
              <a:solidFill>
                <a:srgbClr val="FFFFFF"/>
              </a:solidFill>
              <a:latin typeface="Montserrat"/>
              <a:ea typeface="Montserrat"/>
              <a:cs typeface="Montserrat"/>
              <a:sym typeface="Montserrat"/>
            </a:endParaRPr>
          </a:p>
          <a:p>
            <a:pPr indent="0" lvl="0" marL="457200" marR="0" rtl="0" algn="l">
              <a:lnSpc>
                <a:spcPct val="140000"/>
              </a:lnSpc>
              <a:spcBef>
                <a:spcPts val="0"/>
              </a:spcBef>
              <a:spcAft>
                <a:spcPts val="0"/>
              </a:spcAft>
              <a:buNone/>
            </a:pPr>
            <a:r>
              <a:rPr lang="en-US" sz="3000">
                <a:solidFill>
                  <a:srgbClr val="FFFFFF"/>
                </a:solidFill>
                <a:latin typeface="Montserrat"/>
                <a:ea typeface="Montserrat"/>
                <a:cs typeface="Montserrat"/>
                <a:sym typeface="Montserrat"/>
              </a:rPr>
              <a:t>  Shows the user the available spots.</a:t>
            </a:r>
            <a:endParaRPr sz="3000">
              <a:solidFill>
                <a:srgbClr val="FFFFFF"/>
              </a:solidFill>
              <a:latin typeface="Montserrat"/>
              <a:ea typeface="Montserrat"/>
              <a:cs typeface="Montserrat"/>
              <a:sym typeface="Montserrat"/>
            </a:endParaRPr>
          </a:p>
          <a:p>
            <a:pPr indent="0" lvl="0" marL="0" marR="0" rtl="0" algn="l">
              <a:lnSpc>
                <a:spcPct val="140000"/>
              </a:lnSpc>
              <a:spcBef>
                <a:spcPts val="0"/>
              </a:spcBef>
              <a:spcAft>
                <a:spcPts val="0"/>
              </a:spcAft>
              <a:buNone/>
            </a:pPr>
            <a:r>
              <a:t/>
            </a:r>
            <a:endParaRPr sz="3000">
              <a:latin typeface="Montserrat"/>
              <a:ea typeface="Montserrat"/>
              <a:cs typeface="Montserrat"/>
              <a:sym typeface="Montserrat"/>
            </a:endParaRPr>
          </a:p>
        </p:txBody>
      </p:sp>
      <p:cxnSp>
        <p:nvCxnSpPr>
          <p:cNvPr id="249" name="Google Shape;249;p20"/>
          <p:cNvCxnSpPr/>
          <p:nvPr/>
        </p:nvCxnSpPr>
        <p:spPr>
          <a:xfrm rot="-5400000">
            <a:off x="6508735" y="5230424"/>
            <a:ext cx="7998600" cy="0"/>
          </a:xfrm>
          <a:prstGeom prst="straightConnector1">
            <a:avLst/>
          </a:prstGeom>
          <a:noFill/>
          <a:ln cap="flat" cmpd="sng" w="57150">
            <a:solidFill>
              <a:srgbClr val="1B89DA"/>
            </a:solidFill>
            <a:prstDash val="solid"/>
            <a:round/>
            <a:headEnd len="sm" w="sm" type="none"/>
            <a:tailEnd len="sm" w="sm" type="none"/>
          </a:ln>
        </p:spPr>
      </p:cxnSp>
      <p:grpSp>
        <p:nvGrpSpPr>
          <p:cNvPr id="250" name="Google Shape;250;p20"/>
          <p:cNvGrpSpPr/>
          <p:nvPr/>
        </p:nvGrpSpPr>
        <p:grpSpPr>
          <a:xfrm>
            <a:off x="1028700" y="3647412"/>
            <a:ext cx="395362" cy="375026"/>
            <a:chOff x="1813" y="0"/>
            <a:chExt cx="809173" cy="812800"/>
          </a:xfrm>
        </p:grpSpPr>
        <p:sp>
          <p:nvSpPr>
            <p:cNvPr id="251" name="Google Shape;251;p2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3" name="Google Shape;253;p20"/>
          <p:cNvGrpSpPr/>
          <p:nvPr/>
        </p:nvGrpSpPr>
        <p:grpSpPr>
          <a:xfrm>
            <a:off x="1028700" y="4955987"/>
            <a:ext cx="395362" cy="375026"/>
            <a:chOff x="1813" y="0"/>
            <a:chExt cx="809173" cy="812800"/>
          </a:xfrm>
        </p:grpSpPr>
        <p:sp>
          <p:nvSpPr>
            <p:cNvPr id="254" name="Google Shape;254;p2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21"/>
          <p:cNvPicPr preferRelativeResize="0"/>
          <p:nvPr/>
        </p:nvPicPr>
        <p:blipFill rotWithShape="1">
          <a:blip r:embed="rId3">
            <a:alphaModFix/>
          </a:blip>
          <a:srcRect b="7819" l="0" r="0" t="7827"/>
          <a:stretch/>
        </p:blipFill>
        <p:spPr>
          <a:xfrm>
            <a:off x="0" y="0"/>
            <a:ext cx="18288001" cy="10286999"/>
          </a:xfrm>
          <a:prstGeom prst="rect">
            <a:avLst/>
          </a:prstGeom>
          <a:noFill/>
          <a:ln>
            <a:noFill/>
          </a:ln>
        </p:spPr>
      </p:pic>
      <p:pic>
        <p:nvPicPr>
          <p:cNvPr id="261" name="Google Shape;261;p21"/>
          <p:cNvPicPr preferRelativeResize="0"/>
          <p:nvPr/>
        </p:nvPicPr>
        <p:blipFill rotWithShape="1">
          <a:blip r:embed="rId4">
            <a:alphaModFix/>
          </a:blip>
          <a:srcRect b="28716" l="0" r="13081" t="37076"/>
          <a:stretch/>
        </p:blipFill>
        <p:spPr>
          <a:xfrm>
            <a:off x="1256500" y="6327425"/>
            <a:ext cx="15604776" cy="3305125"/>
          </a:xfrm>
          <a:prstGeom prst="rect">
            <a:avLst/>
          </a:prstGeom>
          <a:noFill/>
          <a:ln>
            <a:noFill/>
          </a:ln>
        </p:spPr>
      </p:pic>
      <p:sp>
        <p:nvSpPr>
          <p:cNvPr id="262" name="Google Shape;262;p21"/>
          <p:cNvSpPr txBox="1"/>
          <p:nvPr/>
        </p:nvSpPr>
        <p:spPr>
          <a:xfrm>
            <a:off x="1976550" y="912300"/>
            <a:ext cx="7677900" cy="1847100"/>
          </a:xfrm>
          <a:prstGeom prst="rect">
            <a:avLst/>
          </a:prstGeom>
          <a:noFill/>
          <a:ln>
            <a:noFill/>
          </a:ln>
          <a:effectLst>
            <a:outerShdw blurRad="828675" rotWithShape="0" algn="bl" dir="1080000" dist="19050">
              <a:srgbClr val="6CE5E8">
                <a:alpha val="95000"/>
              </a:srgbClr>
            </a:outerShdw>
          </a:effectLst>
        </p:spPr>
        <p:txBody>
          <a:bodyPr anchorCtr="0" anchor="t" bIns="0" lIns="0" spcFirstLastPara="1" rIns="0" wrap="square" tIns="0">
            <a:spAutoFit/>
          </a:bodyPr>
          <a:lstStyle/>
          <a:p>
            <a:pPr indent="0" lvl="0" marL="0" marR="0" rtl="0" algn="l">
              <a:lnSpc>
                <a:spcPct val="100000"/>
              </a:lnSpc>
              <a:spcBef>
                <a:spcPts val="0"/>
              </a:spcBef>
              <a:spcAft>
                <a:spcPts val="0"/>
              </a:spcAft>
              <a:buSzPts val="1100"/>
              <a:buNone/>
            </a:pPr>
            <a:r>
              <a:rPr lang="en-US" sz="12000">
                <a:solidFill>
                  <a:schemeClr val="lt1"/>
                </a:solidFill>
                <a:latin typeface="Teko Medium"/>
                <a:ea typeface="Teko Medium"/>
                <a:cs typeface="Teko Medium"/>
                <a:sym typeface="Teko Medium"/>
              </a:rPr>
              <a:t>Extra Features</a:t>
            </a:r>
            <a:r>
              <a:rPr lang="en-US" sz="12000">
                <a:solidFill>
                  <a:schemeClr val="lt1"/>
                </a:solidFill>
                <a:latin typeface="Teko Medium"/>
                <a:ea typeface="Teko Medium"/>
                <a:cs typeface="Teko Medium"/>
                <a:sym typeface="Teko Medium"/>
              </a:rPr>
              <a:t>:</a:t>
            </a:r>
            <a:endParaRPr sz="12000">
              <a:solidFill>
                <a:schemeClr val="lt1"/>
              </a:solidFill>
              <a:latin typeface="Teko Medium"/>
              <a:ea typeface="Teko Medium"/>
              <a:cs typeface="Teko Medium"/>
              <a:sym typeface="Teko Medium"/>
            </a:endParaRPr>
          </a:p>
        </p:txBody>
      </p:sp>
      <p:sp>
        <p:nvSpPr>
          <p:cNvPr id="263" name="Google Shape;263;p21"/>
          <p:cNvSpPr txBox="1"/>
          <p:nvPr/>
        </p:nvSpPr>
        <p:spPr>
          <a:xfrm>
            <a:off x="10518825" y="1512600"/>
            <a:ext cx="51873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3000">
              <a:solidFill>
                <a:schemeClr val="lt1"/>
              </a:solidFill>
              <a:latin typeface="Montserrat"/>
              <a:ea typeface="Montserrat"/>
              <a:cs typeface="Montserrat"/>
              <a:sym typeface="Montserrat"/>
            </a:endParaRPr>
          </a:p>
        </p:txBody>
      </p:sp>
      <p:sp>
        <p:nvSpPr>
          <p:cNvPr id="264" name="Google Shape;264;p21"/>
          <p:cNvSpPr txBox="1"/>
          <p:nvPr/>
        </p:nvSpPr>
        <p:spPr>
          <a:xfrm>
            <a:off x="1976550" y="3179325"/>
            <a:ext cx="8922000" cy="24936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lt1"/>
              </a:buClr>
              <a:buSzPts val="3000"/>
              <a:buFont typeface="Montserrat"/>
              <a:buChar char="-"/>
            </a:pPr>
            <a:r>
              <a:rPr lang="en-US" sz="3000">
                <a:solidFill>
                  <a:schemeClr val="lt1"/>
                </a:solidFill>
                <a:latin typeface="Montserrat"/>
                <a:ea typeface="Montserrat"/>
                <a:cs typeface="Montserrat"/>
                <a:sym typeface="Montserrat"/>
              </a:rPr>
              <a:t>Score Tracker</a:t>
            </a:r>
            <a:endParaRPr sz="30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3000">
              <a:solidFill>
                <a:schemeClr val="lt1"/>
              </a:solidFill>
              <a:latin typeface="Montserrat"/>
              <a:ea typeface="Montserrat"/>
              <a:cs typeface="Montserrat"/>
              <a:sym typeface="Montserrat"/>
            </a:endParaRPr>
          </a:p>
          <a:p>
            <a:pPr indent="-419100" lvl="0" marL="457200" rtl="0" algn="l">
              <a:spcBef>
                <a:spcPts val="0"/>
              </a:spcBef>
              <a:spcAft>
                <a:spcPts val="0"/>
              </a:spcAft>
              <a:buClr>
                <a:schemeClr val="lt1"/>
              </a:buClr>
              <a:buSzPts val="3000"/>
              <a:buFont typeface="Montserrat"/>
              <a:buChar char="-"/>
            </a:pPr>
            <a:r>
              <a:rPr lang="en-US" sz="3000">
                <a:solidFill>
                  <a:schemeClr val="lt1"/>
                </a:solidFill>
                <a:latin typeface="Montserrat"/>
                <a:ea typeface="Montserrat"/>
                <a:cs typeface="Montserrat"/>
                <a:sym typeface="Montserrat"/>
              </a:rPr>
              <a:t>Different gameplay and visuals</a:t>
            </a:r>
            <a:endParaRPr sz="30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3000">
              <a:solidFill>
                <a:schemeClr val="lt1"/>
              </a:solidFill>
              <a:latin typeface="Montserrat"/>
              <a:ea typeface="Montserrat"/>
              <a:cs typeface="Montserrat"/>
              <a:sym typeface="Montserrat"/>
            </a:endParaRPr>
          </a:p>
          <a:p>
            <a:pPr indent="-419100" lvl="0" marL="457200" rtl="0" algn="l">
              <a:spcBef>
                <a:spcPts val="0"/>
              </a:spcBef>
              <a:spcAft>
                <a:spcPts val="0"/>
              </a:spcAft>
              <a:buClr>
                <a:schemeClr val="lt1"/>
              </a:buClr>
              <a:buSzPts val="3000"/>
              <a:buFont typeface="Montserrat"/>
              <a:buChar char="-"/>
            </a:pPr>
            <a:r>
              <a:rPr lang="en-US" sz="3000">
                <a:solidFill>
                  <a:schemeClr val="lt1"/>
                </a:solidFill>
                <a:latin typeface="Montserrat"/>
                <a:ea typeface="Montserrat"/>
                <a:cs typeface="Montserrat"/>
                <a:sym typeface="Montserrat"/>
              </a:rPr>
              <a:t>Turn timer</a:t>
            </a:r>
            <a:endParaRPr sz="3000">
              <a:solidFill>
                <a:schemeClr val="lt1"/>
              </a:solidFill>
              <a:latin typeface="Montserrat"/>
              <a:ea typeface="Montserrat"/>
              <a:cs typeface="Montserrat"/>
              <a:sym typeface="Montserrat"/>
            </a:endParaRPr>
          </a:p>
        </p:txBody>
      </p:sp>
      <p:grpSp>
        <p:nvGrpSpPr>
          <p:cNvPr id="265" name="Google Shape;265;p21"/>
          <p:cNvGrpSpPr/>
          <p:nvPr/>
        </p:nvGrpSpPr>
        <p:grpSpPr>
          <a:xfrm>
            <a:off x="1960500" y="3276600"/>
            <a:ext cx="395362" cy="375026"/>
            <a:chOff x="1813" y="0"/>
            <a:chExt cx="809173" cy="812800"/>
          </a:xfrm>
        </p:grpSpPr>
        <p:sp>
          <p:nvSpPr>
            <p:cNvPr id="266" name="Google Shape;266;p2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8" name="Google Shape;268;p21"/>
          <p:cNvGrpSpPr/>
          <p:nvPr/>
        </p:nvGrpSpPr>
        <p:grpSpPr>
          <a:xfrm>
            <a:off x="1960500" y="4267200"/>
            <a:ext cx="395362" cy="375026"/>
            <a:chOff x="1813" y="0"/>
            <a:chExt cx="809173" cy="812800"/>
          </a:xfrm>
        </p:grpSpPr>
        <p:sp>
          <p:nvSpPr>
            <p:cNvPr id="269" name="Google Shape;269;p2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1" name="Google Shape;271;p21"/>
          <p:cNvGrpSpPr/>
          <p:nvPr/>
        </p:nvGrpSpPr>
        <p:grpSpPr>
          <a:xfrm>
            <a:off x="1960500" y="5181600"/>
            <a:ext cx="395362" cy="375026"/>
            <a:chOff x="1813" y="0"/>
            <a:chExt cx="809173" cy="812800"/>
          </a:xfrm>
        </p:grpSpPr>
        <p:sp>
          <p:nvSpPr>
            <p:cNvPr id="272" name="Google Shape;272;p2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